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1267" r:id="rId5"/>
    <p:sldId id="1268" r:id="rId6"/>
    <p:sldId id="1269" r:id="rId7"/>
    <p:sldId id="1273" r:id="rId8"/>
    <p:sldId id="1274" r:id="rId9"/>
    <p:sldId id="1275" r:id="rId10"/>
    <p:sldId id="1277" r:id="rId11"/>
    <p:sldId id="1279" r:id="rId12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7EF4"/>
    <a:srgbClr val="DFE2E6"/>
    <a:srgbClr val="F2F3EE"/>
    <a:srgbClr val="EBF2F1"/>
    <a:srgbClr val="E3EAF3"/>
    <a:srgbClr val="F3F7FA"/>
    <a:srgbClr val="EDF4FE"/>
    <a:srgbClr val="8B45EE"/>
    <a:srgbClr val="FFE700"/>
    <a:srgbClr val="FF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2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na, Amanda" userId="79e94e30-7903-4e29-bb80-36b6cd6f345a" providerId="ADAL" clId="{F83C34B2-BF84-4B65-9481-BACD22BA843F}"/>
    <pc:docChg chg="delSld">
      <pc:chgData name="Malina, Amanda" userId="79e94e30-7903-4e29-bb80-36b6cd6f345a" providerId="ADAL" clId="{F83C34B2-BF84-4B65-9481-BACD22BA843F}" dt="2025-11-18T17:15:46.178" v="2" actId="47"/>
      <pc:docMkLst>
        <pc:docMk/>
      </pc:docMkLst>
      <pc:sldChg chg="del">
        <pc:chgData name="Malina, Amanda" userId="79e94e30-7903-4e29-bb80-36b6cd6f345a" providerId="ADAL" clId="{F83C34B2-BF84-4B65-9481-BACD22BA843F}" dt="2025-11-18T17:15:13.136" v="1" actId="47"/>
        <pc:sldMkLst>
          <pc:docMk/>
          <pc:sldMk cId="1481612354" sldId="1270"/>
        </pc:sldMkLst>
      </pc:sldChg>
      <pc:sldChg chg="del">
        <pc:chgData name="Malina, Amanda" userId="79e94e30-7903-4e29-bb80-36b6cd6f345a" providerId="ADAL" clId="{F83C34B2-BF84-4B65-9481-BACD22BA843F}" dt="2025-11-18T17:15:46.178" v="2" actId="47"/>
        <pc:sldMkLst>
          <pc:docMk/>
          <pc:sldMk cId="3966312984" sldId="1278"/>
        </pc:sldMkLst>
      </pc:sldChg>
      <pc:sldChg chg="del">
        <pc:chgData name="Malina, Amanda" userId="79e94e30-7903-4e29-bb80-36b6cd6f345a" providerId="ADAL" clId="{F83C34B2-BF84-4B65-9481-BACD22BA843F}" dt="2025-11-18T17:15:00.290" v="0" actId="47"/>
        <pc:sldMkLst>
          <pc:docMk/>
          <pc:sldMk cId="599486067" sldId="1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7B7230-D59A-BC4D-B82D-D9CA5301F4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28437-0468-4847-8E2E-A63603A525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67CDD-F3BC-1D46-85E8-13285390111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3EAE4-915A-3E4C-8B27-9B35CBFA57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553D2-5570-2F4C-9207-8C86042452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62EB-27E4-B44E-9E2A-7CE5B6EEA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66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CA0F8-15BA-8A48-8FAB-4293268268C6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8F497-BC7C-8846-9CFB-2632568F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4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3C021E3-B597-5F47-BB55-E44B6FF0287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2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CEDE0-D2BA-8349-A890-042723AB7980}"/>
              </a:ext>
            </a:extLst>
          </p:cNvPr>
          <p:cNvSpPr/>
          <p:nvPr userDrawn="1"/>
        </p:nvSpPr>
        <p:spPr>
          <a:xfrm>
            <a:off x="0" y="-11242"/>
            <a:ext cx="8005374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273" y="1193706"/>
            <a:ext cx="2877486" cy="17593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48273" y="495301"/>
            <a:ext cx="2083007" cy="598981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274" y="3068561"/>
            <a:ext cx="3731924" cy="3572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8780B0-35A8-C142-B999-B8FE07C66B19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0" y="-11242"/>
            <a:ext cx="8005374" cy="6880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M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604000" y="495300"/>
            <a:ext cx="4064000" cy="114300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rmAutofit/>
          </a:bodyPr>
          <a:lstStyle>
            <a:lvl1pPr>
              <a:lnSpc>
                <a:spcPct val="80000"/>
              </a:lnSpc>
              <a:defRPr spc="-50" baseline="0"/>
            </a:lvl1pPr>
          </a:lstStyle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A00B2A1-379D-1949-A1B7-98E497008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0" y="2586038"/>
            <a:ext cx="4765842" cy="3411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14319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6" name="Snip Diagonal Corner Rectangle 5">
            <a:extLst>
              <a:ext uri="{FF2B5EF4-FFF2-40B4-BE49-F238E27FC236}">
                <a16:creationId xmlns:a16="http://schemas.microsoft.com/office/drawing/2014/main" id="{3EB9CA12-4947-6A45-87BA-2EAEC6CF9FBC}"/>
              </a:ext>
            </a:extLst>
          </p:cNvPr>
          <p:cNvSpPr/>
          <p:nvPr userDrawn="1"/>
        </p:nvSpPr>
        <p:spPr>
          <a:xfrm>
            <a:off x="1" y="1"/>
            <a:ext cx="5316680" cy="5316680"/>
          </a:xfrm>
          <a:prstGeom prst="snip2DiagRect">
            <a:avLst>
              <a:gd name="adj1" fmla="val 0"/>
              <a:gd name="adj2" fmla="val 363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>
              <a:solidFill>
                <a:schemeClr val="tx1"/>
              </a:solidFill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1EBBA25-6DE7-7843-AFB2-8C9EC084C2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09255" y="1901536"/>
            <a:ext cx="3619500" cy="30549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5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</a:t>
            </a:r>
            <a:br>
              <a:rPr lang="en-US"/>
            </a:br>
            <a:r>
              <a:rPr lang="en-US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81471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E02D279-5FD1-5140-85D5-61D0D8CF43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18CBDA5-B9C8-D542-9800-3FEB30018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11188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145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1855629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63AABE-18F8-7445-B242-D813F0A7176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043586" y="1704110"/>
            <a:ext cx="5148414" cy="5162587"/>
          </a:xfrm>
          <a:prstGeom prst="snip2DiagRect">
            <a:avLst>
              <a:gd name="adj1" fmla="val 0"/>
              <a:gd name="adj2" fmla="val 26693"/>
            </a:avLst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4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05E1B2-075A-B64A-9C77-97871F4AC8E2}"/>
              </a:ext>
            </a:extLst>
          </p:cNvPr>
          <p:cNvSpPr/>
          <p:nvPr userDrawn="1"/>
        </p:nvSpPr>
        <p:spPr>
          <a:xfrm>
            <a:off x="6321136" y="0"/>
            <a:ext cx="5885853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495301"/>
            <a:ext cx="5375564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F8CAA2D-430A-5B4D-9D77-2618039F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165F55-D9A1-394B-A56C-01A8DFBB4E38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6576280" y="257465"/>
            <a:ext cx="5375564" cy="6371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34106677-5EA8-9947-B497-3810F29B86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4688" y="5359400"/>
            <a:ext cx="1687312" cy="1498600"/>
          </a:xfrm>
          <a:prstGeom prst="rect">
            <a:avLst/>
          </a:prstGeom>
        </p:spPr>
      </p:pic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4BA554-E2F0-2D44-A79A-AE1C21C0B8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600698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0726A24-8C12-1645-B049-7B28371D06D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42103"/>
            <a:ext cx="6096000" cy="55158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7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71346"/>
            <a:ext cx="9292936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0" y="495301"/>
            <a:ext cx="6705600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518CAC2-97B1-F54F-850A-86AA1F24BAC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043586" y="1704110"/>
            <a:ext cx="5148414" cy="5162587"/>
          </a:xfrm>
          <a:prstGeom prst="snip2DiagRect">
            <a:avLst>
              <a:gd name="adj1" fmla="val 0"/>
              <a:gd name="adj2" fmla="val 26693"/>
            </a:avLst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7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CEDE0-D2BA-8349-A890-042723AB7980}"/>
              </a:ext>
            </a:extLst>
          </p:cNvPr>
          <p:cNvSpPr/>
          <p:nvPr userDrawn="1"/>
        </p:nvSpPr>
        <p:spPr>
          <a:xfrm>
            <a:off x="6321136" y="-11242"/>
            <a:ext cx="5885853" cy="6880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BBC41E7-13DF-5042-9FAA-E0B8664C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871346"/>
            <a:ext cx="5375564" cy="12088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pc="-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5AFDB6B2-9A12-B248-9423-9B1F96BEA2F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301" y="495301"/>
            <a:ext cx="5375564" cy="35219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000" b="0" i="0" kern="0" spc="-31" baseline="0">
                <a:solidFill>
                  <a:schemeClr val="tx2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 marL="609570" indent="0">
              <a:buFontTx/>
              <a:buNone/>
              <a:defRPr sz="1400">
                <a:latin typeface="Mission Gothic Regular" pitchFamily="50" charset="0"/>
              </a:defRPr>
            </a:lvl2pPr>
            <a:lvl3pPr marL="1219140" indent="0">
              <a:buFontTx/>
              <a:buNone/>
              <a:defRPr sz="1400">
                <a:latin typeface="Mission Gothic Regular" pitchFamily="50" charset="0"/>
              </a:defRPr>
            </a:lvl3pPr>
            <a:lvl4pPr marL="1828709" indent="0">
              <a:buFontTx/>
              <a:buNone/>
              <a:defRPr sz="1400">
                <a:latin typeface="Mission Gothic Regular" pitchFamily="50" charset="0"/>
              </a:defRPr>
            </a:lvl4pPr>
            <a:lvl5pPr marL="2438278" indent="0">
              <a:buFontTx/>
              <a:buNone/>
              <a:defRPr sz="1400">
                <a:latin typeface="Mission Gothic Regular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08EF582-A550-3944-869E-4C83F17C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8780B0-35A8-C142-B999-B8FE07C66B19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6576280" y="257465"/>
            <a:ext cx="5375564" cy="6371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7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6D89D-F316-6443-84CE-5DC2C717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495301"/>
            <a:ext cx="9292936" cy="13458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86A7-272D-7E4B-985F-F9B7D49E8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2" y="2327565"/>
            <a:ext cx="5375564" cy="38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8E7366-A8EF-894D-83D6-3B4FDBC7F0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3DBEA0B-2FB2-E840-85FD-7E51052DBDE3}"/>
              </a:ext>
            </a:extLst>
          </p:cNvPr>
          <p:cNvSpPr txBox="1">
            <a:spLocks/>
          </p:cNvSpPr>
          <p:nvPr userDrawn="1"/>
        </p:nvSpPr>
        <p:spPr>
          <a:xfrm>
            <a:off x="465022" y="6288444"/>
            <a:ext cx="571298" cy="488244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121917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84F0B6-0E88-A646-995E-30C8A581B159}" type="slidenum">
              <a:rPr lang="en-US" sz="1200" smtClean="0">
                <a:solidFill>
                  <a:schemeClr val="accent3"/>
                </a:solidFill>
              </a:rPr>
              <a:pPr/>
              <a:t>‹#›</a:t>
            </a:fld>
            <a:endParaRPr lang="en-US" sz="1200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DD110E-0139-3C4D-92C2-D5B8F7D38DB9}"/>
              </a:ext>
            </a:extLst>
          </p:cNvPr>
          <p:cNvSpPr/>
          <p:nvPr userDrawn="1"/>
        </p:nvSpPr>
        <p:spPr>
          <a:xfrm>
            <a:off x="778131" y="6422081"/>
            <a:ext cx="415209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© 2024 Medline Industries, LP  |  Medline Proprietary and Confidential Information. 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7586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74" r:id="rId3"/>
    <p:sldLayoutId id="2147483656" r:id="rId4"/>
    <p:sldLayoutId id="2147483666" r:id="rId5"/>
    <p:sldLayoutId id="2147483668" r:id="rId6"/>
    <p:sldLayoutId id="2147483667" r:id="rId7"/>
    <p:sldLayoutId id="2147483669" r:id="rId8"/>
    <p:sldLayoutId id="2147483654" r:id="rId9"/>
    <p:sldLayoutId id="2147483679" r:id="rId10"/>
    <p:sldLayoutId id="2147483678" r:id="rId11"/>
    <p:sldLayoutId id="2147483671" r:id="rId12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b="1" kern="1200" spc="-5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Clr>
          <a:srgbClr val="434343"/>
        </a:buClr>
        <a:buFontTx/>
        <a:buNone/>
        <a:defRPr sz="2400" b="0" kern="1200" spc="-31" baseline="0">
          <a:solidFill>
            <a:schemeClr val="tx2"/>
          </a:solidFill>
          <a:latin typeface="+mn-lt"/>
          <a:ea typeface="+mn-ea"/>
          <a:cs typeface="+mn-cs"/>
        </a:defRPr>
      </a:lvl1pPr>
      <a:lvl2pPr marL="365751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2pPr>
      <a:lvl3pPr marL="548626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3pPr>
      <a:lvl4pPr marL="731502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4pPr>
      <a:lvl5pPr marL="914377" indent="-182875" algn="l" defTabSz="914377" rtl="0" eaLnBrk="1" latinLnBrk="0" hangingPunct="1">
        <a:lnSpc>
          <a:spcPct val="9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•"/>
        <a:defRPr sz="2000" kern="1200" spc="-3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Modify Personal and Contact Information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From the Workday Home Page, click the      icon in the upper right corner to view your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Profile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 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Contact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to update your address, phone number, emergency contacts, etc.</a:t>
            </a:r>
          </a:p>
          <a:p>
            <a:pPr marL="574675" lvl="1" indent="-209550">
              <a:spcAft>
                <a:spcPts val="1200"/>
              </a:spcAft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Click the </a:t>
            </a: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Edit</a:t>
            </a: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       icon to the right of any section that needs changes. </a:t>
            </a: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574675" lvl="1" indent="-209550">
              <a:spcAft>
                <a:spcPts val="1200"/>
              </a:spcAft>
            </a:pPr>
            <a:r>
              <a:rPr lang="en-US" altLang="en-US" sz="1600">
                <a:solidFill>
                  <a:srgbClr val="000000"/>
                </a:solidFill>
              </a:rPr>
              <a:t>Click </a:t>
            </a:r>
            <a:r>
              <a:rPr lang="en-US" altLang="en-US" sz="1600" b="1">
                <a:solidFill>
                  <a:srgbClr val="000000"/>
                </a:solidFill>
              </a:rPr>
              <a:t>Submit </a:t>
            </a:r>
            <a:r>
              <a:rPr lang="en-US" altLang="en-US" sz="1600">
                <a:solidFill>
                  <a:srgbClr val="000000"/>
                </a:solidFill>
              </a:rPr>
              <a:t>to save the changes. Click </a:t>
            </a:r>
            <a:r>
              <a:rPr lang="en-US" altLang="en-US" sz="1600" b="1">
                <a:solidFill>
                  <a:srgbClr val="000000"/>
                </a:solidFill>
              </a:rPr>
              <a:t>Cancel </a:t>
            </a:r>
            <a:r>
              <a:rPr lang="en-US" altLang="en-US" sz="1600">
                <a:solidFill>
                  <a:srgbClr val="000000"/>
                </a:solidFill>
              </a:rPr>
              <a:t>if you do not wish to make any changes. 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274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Personal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Information sub-tab, click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Edit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button to update your personal demographic information. </a:t>
            </a:r>
          </a:p>
          <a:p>
            <a:pPr marL="574675" marR="0" lvl="1" indent="-20955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Click the </a:t>
            </a:r>
            <a:r>
              <a:rPr kumimoji="0" lang="en-US" altLang="en-US" sz="1600" b="1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Edit</a:t>
            </a: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       icon to the right of any section that needs changes. </a:t>
            </a: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52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574675" marR="0" lvl="1" indent="-20955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Click </a:t>
            </a:r>
            <a:r>
              <a:rPr kumimoji="0" lang="en-US" altLang="en-US" sz="1600" b="1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Submit </a:t>
            </a: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save the changes. Click </a:t>
            </a:r>
            <a:r>
              <a:rPr kumimoji="0" lang="en-US" altLang="en-US" sz="1600" b="1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Cancel </a:t>
            </a:r>
            <a:r>
              <a:rPr kumimoji="0" lang="en-US" altLang="en-US" sz="16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do not wish to make any changes. </a:t>
            </a:r>
            <a:endParaRPr kumimoji="0" lang="en-US" altLang="en-US" sz="1600" b="0" i="0" u="none" strike="noStrike" kern="1200" cap="none" spc="-31" normalizeH="0" baseline="0" noProof="0">
              <a:ln>
                <a:noFill/>
              </a:ln>
              <a:solidFill>
                <a:srgbClr val="0052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 dirty="0">
                <a:solidFill>
                  <a:schemeClr val="bg1"/>
                </a:solidFill>
              </a:rPr>
              <a:t>Your </a:t>
            </a:r>
            <a:r>
              <a:rPr lang="en-US" spc="-80" dirty="0">
                <a:solidFill>
                  <a:schemeClr val="accent2"/>
                </a:solidFill>
              </a:rPr>
              <a:t>workday</a:t>
            </a:r>
            <a:r>
              <a:rPr lang="en-US" spc="-80" dirty="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 dirty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8BEF18A-02E3-E17B-413E-FBC509EC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8" y="2733801"/>
            <a:ext cx="263608" cy="26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984827D8-F2F5-771C-B3B1-1F94BE91B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181" y="5095729"/>
            <a:ext cx="366921" cy="366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id="{4D6CFB6F-79B2-7189-C41D-A2FE203B2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181" y="3728907"/>
            <a:ext cx="366921" cy="366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51970CC-55EF-B82F-E95E-81624E1427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13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View Org Chart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effectLst/>
              </a:rPr>
              <a:t>From the Workday Home Page, click the      icon in the upper right corner to view your </a:t>
            </a:r>
            <a:r>
              <a:rPr lang="en-US" sz="1800" b="1" i="0" u="none" strike="noStrike">
                <a:effectLst/>
              </a:rPr>
              <a:t>Profile</a:t>
            </a:r>
            <a:r>
              <a:rPr lang="en-US" sz="1800" b="0" i="0" u="none" strike="noStrike">
                <a:effectLst/>
              </a:rPr>
              <a:t>. 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Click on </a:t>
            </a:r>
            <a:r>
              <a:rPr lang="en-US" sz="180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Team </a:t>
            </a:r>
            <a:r>
              <a:rPr lang="en-US" sz="180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icon               under your name.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Org Chart </a:t>
            </a:r>
            <a:r>
              <a:rPr lang="en-US" sz="180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will show you an overview of your team, including your direct reports (if any), coworkers and supervising manager.</a:t>
            </a:r>
          </a:p>
          <a:p>
            <a:pPr marR="0" algn="l">
              <a:spcBef>
                <a:spcPts val="0"/>
              </a:spcBef>
              <a:spcAft>
                <a:spcPts val="1200"/>
              </a:spcAft>
            </a:pPr>
            <a:endParaRPr lang="en-US" sz="180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 dirty="0">
                <a:solidFill>
                  <a:schemeClr val="bg1"/>
                </a:solidFill>
              </a:rPr>
              <a:t>Your </a:t>
            </a:r>
            <a:r>
              <a:rPr lang="en-US" spc="-80" dirty="0">
                <a:solidFill>
                  <a:schemeClr val="accent2"/>
                </a:solidFill>
              </a:rPr>
              <a:t>workday</a:t>
            </a:r>
            <a:r>
              <a:rPr lang="en-US" spc="-80" dirty="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 dirty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8BEF18A-02E3-E17B-413E-FBC509EC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8" y="2733801"/>
            <a:ext cx="263608" cy="26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8108EA-AD77-0D19-B3B8-0F6F6A19F2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3371" y="3278258"/>
            <a:ext cx="554784" cy="481626"/>
          </a:xfrm>
          <a:prstGeom prst="rect">
            <a:avLst/>
          </a:prstGeom>
        </p:spPr>
      </p:pic>
      <p:pic>
        <p:nvPicPr>
          <p:cNvPr id="10" name="Picture 9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0DEAD5B-865F-9A23-BCB8-2EBFC8227D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0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Add or Change Your Photo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From the Workday Home Page, click the      icon in the upper right corner to view your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Profile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 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Click on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Actions</a:t>
            </a:r>
            <a:r>
              <a:rPr lang="en-US" sz="180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                 under your name.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Point to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Personal Data</a:t>
            </a: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and c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Change My Photo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Select files</a:t>
            </a: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and b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rowse and select the photo you wish to upload or click and drag your photo from File Explorer into the Drop File </a:t>
            </a: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H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ere section.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Click and drag to position your photo within the rectangle then click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OK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.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kumimoji="0" lang="en-US" altLang="en-US" sz="18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Click </a:t>
            </a:r>
            <a:r>
              <a:rPr kumimoji="0" lang="en-US" altLang="en-US" sz="1800" b="1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Submit </a:t>
            </a:r>
            <a:r>
              <a:rPr kumimoji="0" lang="en-US" altLang="en-US" sz="1800" b="0" i="0" u="none" strike="noStrike" kern="1200" cap="none" spc="-3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save the changes.</a:t>
            </a: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574675" lvl="1" indent="-209550">
              <a:spcAft>
                <a:spcPts val="1200"/>
              </a:spcAft>
            </a:pPr>
            <a:endParaRPr kumimoji="0" lang="en-US" altLang="en-US" sz="1600" b="0" i="0" u="none" strike="noStrike" kern="1200" cap="none" spc="-31" normalizeH="0" baseline="0" noProof="0">
              <a:ln>
                <a:noFill/>
              </a:ln>
              <a:solidFill>
                <a:srgbClr val="0052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8BEF18A-02E3-E17B-413E-FBC509EC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8" y="2733801"/>
            <a:ext cx="263608" cy="26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4A4287-3A16-961B-1C60-012B164599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321" y="3378851"/>
            <a:ext cx="792549" cy="280440"/>
          </a:xfrm>
          <a:prstGeom prst="rect">
            <a:avLst/>
          </a:prstGeom>
        </p:spPr>
      </p:pic>
      <p:pic>
        <p:nvPicPr>
          <p:cNvPr id="10" name="Picture 9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69F9413-A76A-FCDE-1F53-C7A811DF60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8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Search for Learning Courses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From the home page, click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Menu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 in the left-hand corner.  Then, click the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Learning App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 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Required for You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section, you will see mandatory courses that have been assigned to you. </a:t>
            </a:r>
            <a:endParaRPr lang="en-US" sz="180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If you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Add Preferences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, you will see courses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Based on Your Interests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in this section.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You can discover classes by selecting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Discover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tab within the Learning App.  Click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Browse Learning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to browse the entire Learning Catalog, or click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Browse Topics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to browse by topic. </a:t>
            </a:r>
          </a:p>
          <a:p>
            <a:pPr marL="574675" lvl="1" indent="-209550">
              <a:spcAft>
                <a:spcPts val="1200"/>
              </a:spcAft>
            </a:pPr>
            <a:endParaRPr kumimoji="0" lang="en-US" altLang="en-US" sz="1600" b="0" i="0" u="none" strike="noStrike" kern="1200" cap="none" spc="-31" normalizeH="0" baseline="0" noProof="0">
              <a:ln>
                <a:noFill/>
              </a:ln>
              <a:solidFill>
                <a:srgbClr val="0052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8" name="Picture 7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0CA82BB-6B51-912E-4951-CF2C669117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3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View Your Compensation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From the Workday Home Page, click the      icon in the upper right corner to view your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Profile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  Then c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lick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Compensation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Compensation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sub-tab, you can view your compensation information including base pay, total cash compensation, compensation grade, salary plan, merit plan, formula bonus, and cash LTI, if applicable.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Total Rewards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sub-tab, you can view your base pay and bonus information, if applicable.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Pay Change History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sub-tab, you can view all compensation actions that have been taken, including effective date, reason, total base pay, etc.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Compensation History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sub-tab, you can view effective date, reason, type (e.g. salary, merit, bonus), name, current compensation, and proposed details.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180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1600">
              <a:solidFill>
                <a:srgbClr val="0052CC"/>
              </a:solidFill>
              <a:latin typeface="Arial" panose="020B060402020202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1800" b="0" i="0" u="none" strike="noStrike">
              <a:solidFill>
                <a:srgbClr val="000000"/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5227644F-06C1-6869-1488-C9AA3E724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8" y="2733801"/>
            <a:ext cx="263608" cy="26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CF3C6F5-C456-C2DA-150D-70E3694A29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3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Modify Career Information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093113" cy="3411446"/>
          </a:xfrm>
        </p:spPr>
        <p:txBody>
          <a:bodyPr/>
          <a:lstStyle/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From the Workday Home Page, click the      icon in the upper right corner to view your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Profile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 Then click </a:t>
            </a:r>
            <a:r>
              <a:rPr lang="en-US" sz="1800" b="1" i="0" u="none" strike="noStrike">
                <a:solidFill>
                  <a:srgbClr val="000000"/>
                </a:solidFill>
                <a:effectLst/>
              </a:rPr>
              <a:t>Career</a:t>
            </a:r>
            <a:r>
              <a:rPr lang="en-US" sz="1800" b="0" i="0" u="none" strike="noStrike">
                <a:solidFill>
                  <a:srgbClr val="000000"/>
                </a:solidFill>
                <a:effectLst/>
              </a:rPr>
              <a:t>.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On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Skills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sub-tab, click the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Edit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button to add skills that represent your knowledge or ability. The other sub-tabs are modified similarly.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Education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Add school and degree information.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Job History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Add previous job titles, companies, and Start dates. 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Languages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Add Languages and proficiency.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Interests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Add Skill interests, career preferences, career interests, willingness to travel, and relocation interest.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Internal Projects</a:t>
            </a: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Add the internal projects you are working on. </a:t>
            </a:r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kumimoji="0" lang="en-US" altLang="en-US" sz="1600" b="0" i="0" u="none" strike="noStrike" kern="1200" cap="none" spc="-31" normalizeH="0" baseline="0" noProof="0">
              <a:ln>
                <a:noFill/>
              </a:ln>
              <a:solidFill>
                <a:srgbClr val="0052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8BEF18A-02E3-E17B-413E-FBC509EC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8" y="2733801"/>
            <a:ext cx="263608" cy="26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9AF1BE4-F58E-BA57-4FF6-D03921A788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680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2" y="2144316"/>
            <a:ext cx="9292936" cy="520065"/>
          </a:xfrm>
        </p:spPr>
        <p:txBody>
          <a:bodyPr/>
          <a:lstStyle/>
          <a:p>
            <a:r>
              <a:rPr lang="en-US" sz="2800"/>
              <a:t>Download the Workday App for Your Phone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765431" cy="341144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</a:pPr>
            <a:r>
              <a:rPr lang="en-US" sz="1800">
                <a:solidFill>
                  <a:srgbClr val="000000"/>
                </a:solidFill>
                <a:ea typeface="Calibri" panose="020F0502020204030204"/>
                <a:cs typeface="Calibri" panose="020F0502020204030204"/>
              </a:rPr>
              <a:t>You can get </a:t>
            </a:r>
            <a:r>
              <a:rPr lang="en-US" sz="1800">
                <a:solidFill>
                  <a:srgbClr val="000000"/>
                </a:solidFill>
                <a:ea typeface="+mn-lt"/>
                <a:cs typeface="+mn-lt"/>
              </a:rPr>
              <a:t>Workday for mobile in the iPhone or iPad App Store or the Google Play Store.</a:t>
            </a:r>
            <a:endParaRPr lang="en-US" sz="180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pPr>
              <a:spcAft>
                <a:spcPts val="1200"/>
              </a:spcAft>
            </a:pPr>
            <a:br>
              <a:rPr lang="en-US" sz="1800">
                <a:solidFill>
                  <a:srgbClr val="000000"/>
                </a:solidFill>
                <a:ea typeface="Calibri" panose="020F0502020204030204"/>
                <a:cs typeface="Calibri" panose="020F0502020204030204"/>
              </a:rPr>
            </a:br>
            <a:endParaRPr lang="en-US" sz="180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</a:rPr>
              <a:t>From your </a:t>
            </a:r>
            <a:r>
              <a:rPr lang="en-US" sz="1800" b="1">
                <a:solidFill>
                  <a:srgbClr val="000000"/>
                </a:solidFill>
              </a:rPr>
              <a:t>Apple phone</a:t>
            </a:r>
            <a:r>
              <a:rPr lang="en-US" sz="1800">
                <a:solidFill>
                  <a:srgbClr val="000000"/>
                </a:solidFill>
              </a:rPr>
              <a:t>, navigate to the App Store          and search for </a:t>
            </a:r>
            <a:r>
              <a:rPr lang="en-US" sz="1800" b="1">
                <a:solidFill>
                  <a:srgbClr val="000000"/>
                </a:solidFill>
              </a:rPr>
              <a:t>Workday</a:t>
            </a:r>
            <a:endParaRPr lang="en-US" b="1">
              <a:ea typeface="Calibri"/>
              <a:cs typeface="Calibri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OR from your </a:t>
            </a:r>
            <a:r>
              <a:rPr lang="en-US" sz="1800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Android phone</a:t>
            </a: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, navigate to the Google Play Store        and search for </a:t>
            </a:r>
            <a:r>
              <a:rPr lang="en-US" sz="1800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Workday</a:t>
            </a:r>
            <a:endParaRPr lang="en-US" sz="1800" b="1" i="0">
              <a:solidFill>
                <a:srgbClr val="000000"/>
              </a:solidFill>
              <a:effectLst/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Click                and then click the </a:t>
            </a:r>
            <a:r>
              <a:rPr lang="en-US" sz="1800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download icon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The organization ID is: </a:t>
            </a:r>
            <a:r>
              <a:rPr lang="en-US" sz="1800" b="1">
                <a:solidFill>
                  <a:schemeClr val="accent2"/>
                </a:solidFill>
                <a:ea typeface="Calibri"/>
                <a:cs typeface="Calibri"/>
              </a:rPr>
              <a:t>Medline</a:t>
            </a: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.</a:t>
            </a:r>
            <a:r>
              <a:rPr lang="en-US" sz="18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      </a:t>
            </a:r>
            <a:endParaRPr lang="en-US"/>
          </a:p>
          <a:p>
            <a:pPr marL="342900" marR="0" indent="-34290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kumimoji="0" lang="en-US" altLang="en-US" sz="1600" b="0" i="0" u="none" strike="noStrike" kern="1200" cap="none" spc="-31" normalizeH="0" baseline="0" noProof="0">
              <a:ln>
                <a:noFill/>
              </a:ln>
              <a:solidFill>
                <a:srgbClr val="0052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8" name="Picture 7" descr="A grey sign with white text&#10;&#10;Description automatically generated">
            <a:extLst>
              <a:ext uri="{FF2B5EF4-FFF2-40B4-BE49-F238E27FC236}">
                <a16:creationId xmlns:a16="http://schemas.microsoft.com/office/drawing/2014/main" id="{6DB3A146-0937-5151-EBA4-5D439C64EF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622" y="3094610"/>
            <a:ext cx="4114800" cy="571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CF6498B-E2AE-7853-B6EE-5B3995604D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7368" y="4496850"/>
            <a:ext cx="670618" cy="49381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A952F8-16B9-E4A1-E2ED-5E241C1D15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8518" y="4509042"/>
            <a:ext cx="438950" cy="46943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465BFAA-B523-02F0-7920-C14BA7D7B1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907" y="4137991"/>
            <a:ext cx="341406" cy="3779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66A7355-6087-2499-9941-73304AC91D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443" y="3695358"/>
            <a:ext cx="402371" cy="414564"/>
          </a:xfrm>
          <a:prstGeom prst="rect">
            <a:avLst/>
          </a:prstGeom>
        </p:spPr>
      </p:pic>
      <p:pic>
        <p:nvPicPr>
          <p:cNvPr id="23" name="Picture 2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F74F46C-834F-AC8B-4CB9-399C964D79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08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ECC60F-C48D-7969-AD31-4E30F29FA73C}"/>
              </a:ext>
            </a:extLst>
          </p:cNvPr>
          <p:cNvSpPr/>
          <p:nvPr/>
        </p:nvSpPr>
        <p:spPr>
          <a:xfrm>
            <a:off x="0" y="0"/>
            <a:ext cx="12192000" cy="180968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DCC6C-90F1-FC0D-52B4-9EAFFBD3E26C}"/>
              </a:ext>
            </a:extLst>
          </p:cNvPr>
          <p:cNvGrpSpPr/>
          <p:nvPr/>
        </p:nvGrpSpPr>
        <p:grpSpPr>
          <a:xfrm>
            <a:off x="9328430" y="3429000"/>
            <a:ext cx="2873737" cy="4012884"/>
            <a:chOff x="10429646" y="3780699"/>
            <a:chExt cx="2304251" cy="3217657"/>
          </a:xfrm>
        </p:grpSpPr>
        <p:sp>
          <p:nvSpPr>
            <p:cNvPr id="12" name="Snip Same Side Corner Rectangle 11">
              <a:extLst>
                <a:ext uri="{FF2B5EF4-FFF2-40B4-BE49-F238E27FC236}">
                  <a16:creationId xmlns:a16="http://schemas.microsoft.com/office/drawing/2014/main" id="{B7C41B06-3A65-D1A5-ADF1-4EB7F2FDD028}"/>
                </a:ext>
              </a:extLst>
            </p:cNvPr>
            <p:cNvSpPr/>
            <p:nvPr/>
          </p:nvSpPr>
          <p:spPr>
            <a:xfrm rot="18900000" flipH="1">
              <a:off x="10429646" y="3780699"/>
              <a:ext cx="1897535" cy="197091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62C6A3-34D8-2F80-7AB2-8D4E326DAD94}"/>
                </a:ext>
              </a:extLst>
            </p:cNvPr>
            <p:cNvSpPr/>
            <p:nvPr/>
          </p:nvSpPr>
          <p:spPr>
            <a:xfrm flipH="1">
              <a:off x="10532243" y="4796702"/>
              <a:ext cx="2201654" cy="2201654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CF4B1D-A6DE-7E5F-C416-5E8CE40B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2144316"/>
            <a:ext cx="10269995" cy="520065"/>
          </a:xfrm>
        </p:spPr>
        <p:txBody>
          <a:bodyPr/>
          <a:lstStyle/>
          <a:p>
            <a:r>
              <a:rPr lang="en-US" sz="2800"/>
              <a:t>Getting into Workday (Online Employees)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DE4E3-C9A4-588E-22D7-1F9C882C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2721184"/>
            <a:ext cx="8765431" cy="341144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Log into </a:t>
            </a:r>
            <a:r>
              <a:rPr lang="en-US" sz="1800" b="1">
                <a:solidFill>
                  <a:srgbClr val="000000"/>
                </a:solidFill>
                <a:ea typeface="Calibri"/>
                <a:cs typeface="Calibri"/>
              </a:rPr>
              <a:t>Workday</a:t>
            </a: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 via desktop or mobile device with your </a:t>
            </a:r>
            <a:r>
              <a:rPr lang="en-US" sz="1800" b="1">
                <a:solidFill>
                  <a:srgbClr val="000000"/>
                </a:solidFill>
                <a:ea typeface="Calibri"/>
                <a:cs typeface="Calibri"/>
              </a:rPr>
              <a:t>Medline SSO credentials</a:t>
            </a: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. 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Go to the App Store or Google Play and search “Workday” to download the </a:t>
            </a:r>
            <a:r>
              <a:rPr lang="en-US" sz="1800" b="1">
                <a:solidFill>
                  <a:srgbClr val="000000"/>
                </a:solidFill>
                <a:ea typeface="Calibri"/>
                <a:cs typeface="Calibri"/>
              </a:rPr>
              <a:t>mobile app </a:t>
            </a:r>
            <a:br>
              <a:rPr lang="en-US" sz="1800">
                <a:solidFill>
                  <a:srgbClr val="000000"/>
                </a:solidFill>
                <a:ea typeface="Calibri"/>
                <a:cs typeface="Calibri"/>
              </a:rPr>
            </a:b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The organization ID is: </a:t>
            </a:r>
            <a:r>
              <a:rPr lang="en-US" sz="1800" b="1">
                <a:solidFill>
                  <a:schemeClr val="accent2"/>
                </a:solidFill>
                <a:ea typeface="Calibri"/>
                <a:cs typeface="Calibri"/>
              </a:rPr>
              <a:t>Medline</a:t>
            </a:r>
            <a:r>
              <a:rPr lang="en-US" sz="1800">
                <a:solidFill>
                  <a:srgbClr val="000000"/>
                </a:solidFill>
                <a:ea typeface="Calibri"/>
                <a:cs typeface="Calibri"/>
              </a:rPr>
              <a:t>.</a:t>
            </a:r>
            <a:endParaRPr lang="en-US" sz="1800" b="1"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DFC18-AA2A-69E5-FFDA-B3C9268E2CD4}"/>
              </a:ext>
            </a:extLst>
          </p:cNvPr>
          <p:cNvSpPr txBox="1"/>
          <p:nvPr/>
        </p:nvSpPr>
        <p:spPr>
          <a:xfrm>
            <a:off x="9679916" y="4953087"/>
            <a:ext cx="2512084" cy="633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i="0">
                <a:solidFill>
                  <a:schemeClr val="bg1"/>
                </a:solidFill>
                <a:effectLst/>
              </a:rPr>
              <a:t>Scan the code </a:t>
            </a:r>
            <a:r>
              <a:rPr lang="en-US" sz="1400" b="0" i="0">
                <a:solidFill>
                  <a:schemeClr val="bg1"/>
                </a:solidFill>
                <a:effectLst/>
              </a:rPr>
              <a:t>to view additional Workday resources on Zendesk.</a:t>
            </a:r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16" name="Picture 15" descr="A logo with blue letters and a yellow circle&#10;&#10;Description automatically generated">
            <a:extLst>
              <a:ext uri="{FF2B5EF4-FFF2-40B4-BE49-F238E27FC236}">
                <a16:creationId xmlns:a16="http://schemas.microsoft.com/office/drawing/2014/main" id="{9F92683D-457A-1541-24C9-F56A56DC1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5096" y="3323579"/>
            <a:ext cx="1007563" cy="3909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3D277F-7638-6116-43C1-4662973F42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1" b="-446"/>
          <a:stretch/>
        </p:blipFill>
        <p:spPr>
          <a:xfrm>
            <a:off x="10872959" y="495302"/>
            <a:ext cx="823741" cy="83473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C16845B-3997-DDD0-425D-7C43D5B15A88}"/>
              </a:ext>
            </a:extLst>
          </p:cNvPr>
          <p:cNvSpPr txBox="1">
            <a:spLocks/>
          </p:cNvSpPr>
          <p:nvPr/>
        </p:nvSpPr>
        <p:spPr>
          <a:xfrm>
            <a:off x="495302" y="494272"/>
            <a:ext cx="9292936" cy="9919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pc="-80">
                <a:solidFill>
                  <a:schemeClr val="bg1"/>
                </a:solidFill>
              </a:rPr>
              <a:t>Your </a:t>
            </a:r>
            <a:r>
              <a:rPr lang="en-US" spc="-80">
                <a:solidFill>
                  <a:schemeClr val="accent2"/>
                </a:solidFill>
              </a:rPr>
              <a:t>workday</a:t>
            </a:r>
            <a:r>
              <a:rPr lang="en-US" spc="-80">
                <a:solidFill>
                  <a:schemeClr val="bg1"/>
                </a:solidFill>
              </a:rPr>
              <a:t> simplified</a:t>
            </a:r>
          </a:p>
          <a:p>
            <a:r>
              <a:rPr lang="en-US" sz="2400" b="0">
                <a:solidFill>
                  <a:schemeClr val="bg1"/>
                </a:solidFill>
              </a:rPr>
              <a:t>Smoother everyday tasks ahead.</a:t>
            </a:r>
          </a:p>
        </p:txBody>
      </p:sp>
      <p:pic>
        <p:nvPicPr>
          <p:cNvPr id="18" name="Picture 17" descr="A person standing in front of a computer&#10;&#10;Description automatically generated">
            <a:extLst>
              <a:ext uri="{FF2B5EF4-FFF2-40B4-BE49-F238E27FC236}">
                <a16:creationId xmlns:a16="http://schemas.microsoft.com/office/drawing/2014/main" id="{58DE70B1-33BB-4750-8F47-BFCAA651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217" y="197775"/>
            <a:ext cx="2768699" cy="1611914"/>
          </a:xfrm>
          <a:prstGeom prst="rect">
            <a:avLst/>
          </a:prstGeom>
        </p:spPr>
      </p:pic>
      <p:pic>
        <p:nvPicPr>
          <p:cNvPr id="14" name="Picture 1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D805514D-DE49-199C-86E0-6596634ADF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7734" y="3974567"/>
            <a:ext cx="1007563" cy="9637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2CDB70-393C-3331-DEFD-923FB8C70E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49061" y="3075283"/>
            <a:ext cx="406331" cy="39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451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Medline 2020 1">
      <a:dk1>
        <a:srgbClr val="0052CC"/>
      </a:dk1>
      <a:lt1>
        <a:srgbClr val="FFFFFF"/>
      </a:lt1>
      <a:dk2>
        <a:srgbClr val="434343"/>
      </a:dk2>
      <a:lt2>
        <a:srgbClr val="EBECF0"/>
      </a:lt2>
      <a:accent1>
        <a:srgbClr val="4C99FF"/>
      </a:accent1>
      <a:accent2>
        <a:srgbClr val="FF991F"/>
      </a:accent2>
      <a:accent3>
        <a:srgbClr val="B4BECD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4B7F6B3B-CD32-5645-AEA5-17625E6308A7}" vid="{1A8B8803-1966-244C-8127-813DC0C044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f22f02-a56e-429f-bfe0-b9167fec3867" xsi:nil="true"/>
    <lcf76f155ced4ddcb4097134ff3c332f xmlns="d008c5d8-fd76-4134-a401-92a3119c0c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68D0D8CC8B764F9C67F9C6C4967E23" ma:contentTypeVersion="11" ma:contentTypeDescription="Create a new document." ma:contentTypeScope="" ma:versionID="5b1c1bbec422532d5f29d550eb5fa052">
  <xsd:schema xmlns:xsd="http://www.w3.org/2001/XMLSchema" xmlns:xs="http://www.w3.org/2001/XMLSchema" xmlns:p="http://schemas.microsoft.com/office/2006/metadata/properties" xmlns:ns2="d008c5d8-fd76-4134-a401-92a3119c0c82" xmlns:ns3="abf22f02-a56e-429f-bfe0-b9167fec3867" targetNamespace="http://schemas.microsoft.com/office/2006/metadata/properties" ma:root="true" ma:fieldsID="dbdabce32346dcdf82d221638698afea" ns2:_="" ns3:_="">
    <xsd:import namespace="d008c5d8-fd76-4134-a401-92a3119c0c82"/>
    <xsd:import namespace="abf22f02-a56e-429f-bfe0-b9167fec38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8c5d8-fd76-4134-a401-92a3119c0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554a3f6-733d-4b65-b463-5eac8ec6de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f22f02-a56e-429f-bfe0-b9167fec386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0ecc658-4507-4cce-b07d-abbcde072365}" ma:internalName="TaxCatchAll" ma:showField="CatchAllData" ma:web="abf22f02-a56e-429f-bfe0-b9167fec38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708673-EB13-4AB6-AAAC-8117C1E43B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8A42EE-F1C8-4D66-B2CE-9582E4CB2F60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4e430713-0e66-47d2-8a1f-6147e7597744"/>
    <ds:schemaRef ds:uri="http://schemas.microsoft.com/sharepoint/v3"/>
    <ds:schemaRef ds:uri="620635f7-4f05-42ed-b2bd-29434d438009"/>
    <ds:schemaRef ds:uri="1f29c345-7be6-4b64-8a58-23520568bd7e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1379126-75E5-4382-9C8C-7BC82358488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892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Modify Personal and Contact Information </vt:lpstr>
      <vt:lpstr>View Org Chart</vt:lpstr>
      <vt:lpstr>Add or Change Your Photo</vt:lpstr>
      <vt:lpstr>Search for Learning Courses</vt:lpstr>
      <vt:lpstr>View Your Compensation</vt:lpstr>
      <vt:lpstr>Modify Career Information </vt:lpstr>
      <vt:lpstr>Download the Workday App for Your Phone</vt:lpstr>
      <vt:lpstr>Getting into Workday (Online Employees)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test for new template</dc:title>
  <dc:creator>Meyer, Timothy</dc:creator>
  <cp:lastModifiedBy>Malina, Amanda</cp:lastModifiedBy>
  <cp:revision>2</cp:revision>
  <dcterms:created xsi:type="dcterms:W3CDTF">2020-10-30T14:51:46Z</dcterms:created>
  <dcterms:modified xsi:type="dcterms:W3CDTF">2025-11-18T17:21:27Z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7cf33d7a-70a9-4800-b926-3da17accec76</vt:lpwstr>
  </property>
  <property fmtid="{D5CDD505-2E9C-101B-9397-08002B2CF9AE}" pid="3" name="Tags">
    <vt:lpwstr>3 years</vt:lpwstr>
  </property>
  <property fmtid="{D5CDD505-2E9C-101B-9397-08002B2CF9AE}" pid="4" name="Retention">
    <vt:lpwstr>3</vt:lpwstr>
  </property>
  <property fmtid="{D5CDD505-2E9C-101B-9397-08002B2CF9AE}" pid="5" name="ContentTypeId">
    <vt:lpwstr>0x0101006968D0D8CC8B764F9C67F9C6C4967E23</vt:lpwstr>
  </property>
  <property fmtid="{D5CDD505-2E9C-101B-9397-08002B2CF9AE}" pid="6" name="MediaServiceImageTags">
    <vt:lpwstr/>
  </property>
</Properties>
</file>