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  <p:sldMasterId id="2147483660" r:id="rId5"/>
    <p:sldMasterId id="2147483685" r:id="rId6"/>
  </p:sldMasterIdLst>
  <p:notesMasterIdLst>
    <p:notesMasterId r:id="rId13"/>
  </p:notesMasterIdLst>
  <p:handoutMasterIdLst>
    <p:handoutMasterId r:id="rId14"/>
  </p:handoutMasterIdLst>
  <p:sldIdLst>
    <p:sldId id="292" r:id="rId7"/>
    <p:sldId id="291" r:id="rId8"/>
    <p:sldId id="289" r:id="rId9"/>
    <p:sldId id="295" r:id="rId10"/>
    <p:sldId id="293" r:id="rId11"/>
    <p:sldId id="294" r:id="rId12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AEC"/>
    <a:srgbClr val="DFE2E6"/>
    <a:srgbClr val="F2F3EE"/>
    <a:srgbClr val="EBF2F1"/>
    <a:srgbClr val="E3EAF3"/>
    <a:srgbClr val="F3F7FA"/>
    <a:srgbClr val="EDF4FE"/>
    <a:srgbClr val="8B45EE"/>
    <a:srgbClr val="FFE700"/>
    <a:srgbClr val="FF6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109" autoAdjust="0"/>
  </p:normalViewPr>
  <p:slideViewPr>
    <p:cSldViewPr snapToGrid="0">
      <p:cViewPr varScale="1">
        <p:scale>
          <a:sx n="62" d="100"/>
          <a:sy n="62" d="100"/>
        </p:scale>
        <p:origin x="1459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7B7230-D59A-BC4D-B82D-D9CA5301F4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228437-0468-4847-8E2E-A63603A525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67CDD-F3BC-1D46-85E8-132853901112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33EAE4-915A-3E4C-8B27-9B35CBFA57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553D2-5570-2F4C-9207-8C86042452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62EB-27E4-B44E-9E2A-7CE5B6EEA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66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CA0F8-15BA-8A48-8FAB-4293268268C6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8F497-BC7C-8846-9CFB-2632568F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4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9E62E-496F-046A-29A7-BAEEF88E8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DDD116-3BC9-3CEF-0623-CA32AB2C29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D99BFB-2475-32CD-33E2-B34560E7FA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EAD35A-C479-3CD2-B1A0-0C3E4BA820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899423-1185-EC45-BED1-6C5C525C08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403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921CC-A9AE-DF52-A8DE-8EDE6006C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FF3391-AAA8-38C6-39EF-BE7828A64F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79731D-EBEA-EED3-600C-EB82AA6EE3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DC65FB-9D8A-F5D3-5B23-9D79147482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899423-1185-EC45-BED1-6C5C525C08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0132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899423-1185-EC45-BED1-6C5C525C08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5772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4ACAD-10F8-EFF1-B11A-2A23B41F7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F23F62-E8D7-7796-FA61-88C5A48472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4BA7BE-054D-4715-ECCF-EB83123224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3E3BD7-5813-2562-1A01-74DFEF2684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899423-1185-EC45-BED1-6C5C525C08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8803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22B2E-E64C-173B-D14E-DCE34C063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9FF530-EDA0-D90F-8BC6-2BE9CCA8B8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FB0ED0-C38D-87DF-5C56-77982492D8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9C716C-49EA-B4E1-32F1-6B190C48EA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899423-1185-EC45-BED1-6C5C525C08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4820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CB18E-69B3-2994-06B6-DC838A977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BE6992-324E-E972-FC44-06A947D008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BAA909-DD67-D0A5-A230-5CDCCF4B80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C1E408-7D71-0FAF-0FF0-64799CE406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899423-1185-EC45-BED1-6C5C525C08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6253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nip Diagonal Corner Rectangle 2">
            <a:extLst>
              <a:ext uri="{FF2B5EF4-FFF2-40B4-BE49-F238E27FC236}">
                <a16:creationId xmlns:a16="http://schemas.microsoft.com/office/drawing/2014/main" id="{883C259B-3F55-3A4C-B008-A4B756BA5081}"/>
              </a:ext>
            </a:extLst>
          </p:cNvPr>
          <p:cNvSpPr/>
          <p:nvPr userDrawn="1"/>
        </p:nvSpPr>
        <p:spPr>
          <a:xfrm>
            <a:off x="-3858" y="-1"/>
            <a:ext cx="4800572" cy="4800572"/>
          </a:xfrm>
          <a:prstGeom prst="snip2DiagRect">
            <a:avLst>
              <a:gd name="adj1" fmla="val 0"/>
              <a:gd name="adj2" fmla="val 27113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7268E6-4B27-344B-9C05-E85B10D3C4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" b="-446"/>
          <a:stretch/>
        </p:blipFill>
        <p:spPr>
          <a:xfrm>
            <a:off x="304800" y="304800"/>
            <a:ext cx="1024119" cy="103778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FDEB0D3-6920-7C4F-A99F-B61A035D521D}"/>
              </a:ext>
            </a:extLst>
          </p:cNvPr>
          <p:cNvSpPr/>
          <p:nvPr userDrawn="1"/>
        </p:nvSpPr>
        <p:spPr>
          <a:xfrm>
            <a:off x="-29" y="-31"/>
            <a:ext cx="12192029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832A7A-7C1F-6747-AD76-03E54CC831F1}"/>
              </a:ext>
            </a:extLst>
          </p:cNvPr>
          <p:cNvSpPr/>
          <p:nvPr userDrawn="1"/>
        </p:nvSpPr>
        <p:spPr>
          <a:xfrm rot="5400000">
            <a:off x="-3265360" y="3265359"/>
            <a:ext cx="6835515" cy="3047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975233-7AD4-3146-8FD6-CE1F23DDAC33}"/>
              </a:ext>
            </a:extLst>
          </p:cNvPr>
          <p:cNvSpPr/>
          <p:nvPr userDrawn="1"/>
        </p:nvSpPr>
        <p:spPr>
          <a:xfrm>
            <a:off x="-29" y="6555668"/>
            <a:ext cx="12192029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1E7D22-3273-6647-ABDA-8787FAA720B6}"/>
              </a:ext>
            </a:extLst>
          </p:cNvPr>
          <p:cNvSpPr/>
          <p:nvPr userDrawn="1"/>
        </p:nvSpPr>
        <p:spPr>
          <a:xfrm rot="5400000">
            <a:off x="8636833" y="3265359"/>
            <a:ext cx="6835515" cy="3047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E0059E3-A178-AC4D-A605-D7C3A61ED82C}"/>
              </a:ext>
            </a:extLst>
          </p:cNvPr>
          <p:cNvSpPr/>
          <p:nvPr userDrawn="1"/>
        </p:nvSpPr>
        <p:spPr>
          <a:xfrm>
            <a:off x="10493398" y="6600346"/>
            <a:ext cx="14478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>
                <a:solidFill>
                  <a:schemeClr val="tx1">
                    <a:lumMod val="40000"/>
                    <a:lumOff val="60000"/>
                  </a:schemeClr>
                </a:solidFill>
                <a:cs typeface="Calibri" panose="020F0502020204030204" pitchFamily="34" charset="0"/>
              </a:rPr>
              <a:t>© 2024 Medline Industries, LP</a:t>
            </a:r>
            <a:endParaRPr lang="en-US" sz="800">
              <a:solidFill>
                <a:schemeClr val="tx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6788" y="1342587"/>
            <a:ext cx="3599926" cy="3449047"/>
          </a:xfrm>
          <a:prstGeom prst="rect">
            <a:avLst/>
          </a:prstGeom>
        </p:spPr>
        <p:txBody>
          <a:bodyPr anchor="b" anchorCtr="0"/>
          <a:lstStyle>
            <a:lvl1pPr algn="r">
              <a:lnSpc>
                <a:spcPct val="80000"/>
              </a:lnSpc>
              <a:defRPr lang="en-US" sz="61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942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871346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5AFDB6B2-9A12-B248-9423-9B1F96BEA2F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95300" y="495301"/>
            <a:ext cx="6705600" cy="35219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000" b="0" i="0" kern="0" spc="-31" baseline="0">
                <a:solidFill>
                  <a:schemeClr val="tx2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 marL="609570" indent="0">
              <a:buFontTx/>
              <a:buNone/>
              <a:defRPr sz="1400">
                <a:latin typeface="Mission Gothic Regular" pitchFamily="50" charset="0"/>
              </a:defRPr>
            </a:lvl2pPr>
            <a:lvl3pPr marL="1219140" indent="0">
              <a:buFontTx/>
              <a:buNone/>
              <a:defRPr sz="1400">
                <a:latin typeface="Mission Gothic Regular" pitchFamily="50" charset="0"/>
              </a:defRPr>
            </a:lvl3pPr>
            <a:lvl4pPr marL="1828709" indent="0">
              <a:buFontTx/>
              <a:buNone/>
              <a:defRPr sz="1400">
                <a:latin typeface="Mission Gothic Regular" pitchFamily="50" charset="0"/>
              </a:defRPr>
            </a:lvl4pPr>
            <a:lvl5pPr marL="2438278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08EF582-A550-3944-869E-4C83F17C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2327565"/>
            <a:ext cx="5375564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518CAC2-97B1-F54F-850A-86AA1F24BAC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043586" y="1704110"/>
            <a:ext cx="5148414" cy="5162587"/>
          </a:xfrm>
          <a:prstGeom prst="snip2DiagRect">
            <a:avLst>
              <a:gd name="adj1" fmla="val 0"/>
              <a:gd name="adj2" fmla="val 26693"/>
            </a:avLst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74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01CEDE0-D2BA-8349-A890-042723AB7980}"/>
              </a:ext>
            </a:extLst>
          </p:cNvPr>
          <p:cNvSpPr/>
          <p:nvPr userDrawn="1"/>
        </p:nvSpPr>
        <p:spPr>
          <a:xfrm>
            <a:off x="6321136" y="-11242"/>
            <a:ext cx="5885853" cy="68804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1" y="871346"/>
            <a:ext cx="5375564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5AFDB6B2-9A12-B248-9423-9B1F96BEA2F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95301" y="495301"/>
            <a:ext cx="5375564" cy="35219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000" b="0" i="0" kern="0" spc="-31" baseline="0">
                <a:solidFill>
                  <a:schemeClr val="tx2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 marL="609570" indent="0">
              <a:buFontTx/>
              <a:buNone/>
              <a:defRPr sz="1400">
                <a:latin typeface="Mission Gothic Regular" pitchFamily="50" charset="0"/>
              </a:defRPr>
            </a:lvl2pPr>
            <a:lvl3pPr marL="1219140" indent="0">
              <a:buFontTx/>
              <a:buNone/>
              <a:defRPr sz="1400">
                <a:latin typeface="Mission Gothic Regular" pitchFamily="50" charset="0"/>
              </a:defRPr>
            </a:lvl3pPr>
            <a:lvl4pPr marL="1828709" indent="0">
              <a:buFontTx/>
              <a:buNone/>
              <a:defRPr sz="1400">
                <a:latin typeface="Mission Gothic Regular" pitchFamily="50" charset="0"/>
              </a:defRPr>
            </a:lvl4pPr>
            <a:lvl5pPr marL="2438278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08EF582-A550-3944-869E-4C83F17C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2327565"/>
            <a:ext cx="5375564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F8780B0-35A8-C142-B999-B8FE07C66B19}"/>
              </a:ext>
            </a:extLst>
          </p:cNvPr>
          <p:cNvSpPr>
            <a:spLocks noGrp="1"/>
          </p:cNvSpPr>
          <p:nvPr>
            <p:ph idx="29"/>
          </p:nvPr>
        </p:nvSpPr>
        <p:spPr>
          <a:xfrm>
            <a:off x="6576280" y="257465"/>
            <a:ext cx="5375564" cy="6371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75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01CEDE0-D2BA-8349-A890-042723AB7980}"/>
              </a:ext>
            </a:extLst>
          </p:cNvPr>
          <p:cNvSpPr/>
          <p:nvPr userDrawn="1"/>
        </p:nvSpPr>
        <p:spPr>
          <a:xfrm>
            <a:off x="0" y="-11242"/>
            <a:ext cx="8005374" cy="68804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8273" y="1193706"/>
            <a:ext cx="2877486" cy="17593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5AFDB6B2-9A12-B248-9423-9B1F96BEA2F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348273" y="495301"/>
            <a:ext cx="2083007" cy="598981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000" b="0" i="0" kern="0" spc="-31" baseline="0">
                <a:solidFill>
                  <a:schemeClr val="tx2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 marL="609570" indent="0">
              <a:buFontTx/>
              <a:buNone/>
              <a:defRPr sz="1400">
                <a:latin typeface="Mission Gothic Regular" pitchFamily="50" charset="0"/>
              </a:defRPr>
            </a:lvl2pPr>
            <a:lvl3pPr marL="1219140" indent="0">
              <a:buFontTx/>
              <a:buNone/>
              <a:defRPr sz="1400">
                <a:latin typeface="Mission Gothic Regular" pitchFamily="50" charset="0"/>
              </a:defRPr>
            </a:lvl3pPr>
            <a:lvl4pPr marL="1828709" indent="0">
              <a:buFontTx/>
              <a:buNone/>
              <a:defRPr sz="1400">
                <a:latin typeface="Mission Gothic Regular" pitchFamily="50" charset="0"/>
              </a:defRPr>
            </a:lvl4pPr>
            <a:lvl5pPr marL="2438278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08EF582-A550-3944-869E-4C83F17C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8274" y="3068561"/>
            <a:ext cx="3731924" cy="3572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F8780B0-35A8-C142-B999-B8FE07C66B19}"/>
              </a:ext>
            </a:extLst>
          </p:cNvPr>
          <p:cNvSpPr>
            <a:spLocks noGrp="1"/>
          </p:cNvSpPr>
          <p:nvPr>
            <p:ph idx="29"/>
          </p:nvPr>
        </p:nvSpPr>
        <p:spPr>
          <a:xfrm>
            <a:off x="0" y="-11242"/>
            <a:ext cx="8005374" cy="68804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18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/>
          <a:lstStyle>
            <a:lvl1pPr marL="0" indent="0">
              <a:buNone/>
              <a:defRPr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JM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604000" y="495300"/>
            <a:ext cx="4064000" cy="114300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rmAutofit/>
          </a:bodyPr>
          <a:lstStyle>
            <a:lvl1pPr>
              <a:lnSpc>
                <a:spcPct val="80000"/>
              </a:lnSpc>
              <a:defRPr spc="-50" baseline="0"/>
            </a:lvl1pPr>
          </a:lstStyle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A00B2A1-379D-1949-A1B7-98E497008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0" y="2586038"/>
            <a:ext cx="4765842" cy="3411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214319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text&#10;&#10;Description automatically generated">
            <a:extLst>
              <a:ext uri="{FF2B5EF4-FFF2-40B4-BE49-F238E27FC236}">
                <a16:creationId xmlns:a16="http://schemas.microsoft.com/office/drawing/2014/main" id="{34106677-5EA8-9947-B497-3810F29B86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4688" y="5359400"/>
            <a:ext cx="1687312" cy="1498600"/>
          </a:xfrm>
          <a:prstGeom prst="rect">
            <a:avLst/>
          </a:prstGeom>
        </p:spPr>
      </p:pic>
      <p:sp>
        <p:nvSpPr>
          <p:cNvPr id="6" name="Snip Diagonal Corner Rectangle 5">
            <a:extLst>
              <a:ext uri="{FF2B5EF4-FFF2-40B4-BE49-F238E27FC236}">
                <a16:creationId xmlns:a16="http://schemas.microsoft.com/office/drawing/2014/main" id="{3EB9CA12-4947-6A45-87BA-2EAEC6CF9FBC}"/>
              </a:ext>
            </a:extLst>
          </p:cNvPr>
          <p:cNvSpPr/>
          <p:nvPr userDrawn="1"/>
        </p:nvSpPr>
        <p:spPr>
          <a:xfrm>
            <a:off x="1" y="1"/>
            <a:ext cx="5316680" cy="5316680"/>
          </a:xfrm>
          <a:prstGeom prst="snip2DiagRect">
            <a:avLst>
              <a:gd name="adj1" fmla="val 0"/>
              <a:gd name="adj2" fmla="val 363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67">
              <a:solidFill>
                <a:schemeClr val="tx1"/>
              </a:solidFill>
            </a:endParaRP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1EBBA25-6DE7-7843-AFB2-8C9EC084C2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09255" y="1901536"/>
            <a:ext cx="3619500" cy="30549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5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Thank</a:t>
            </a:r>
            <a:br>
              <a:rPr lang="en-US"/>
            </a:br>
            <a:r>
              <a:rPr lang="en-US"/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814711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4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15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271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715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9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hapter Break">
    <p:bg>
      <p:bgPr>
        <a:pattFill prst="wdDnDiag">
          <a:fgClr>
            <a:srgbClr val="0065FF"/>
          </a:fgClr>
          <a:bgClr>
            <a:srgbClr val="0747A6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nip Diagonal Corner Rectangle 9">
            <a:extLst>
              <a:ext uri="{FF2B5EF4-FFF2-40B4-BE49-F238E27FC236}">
                <a16:creationId xmlns:a16="http://schemas.microsoft.com/office/drawing/2014/main" id="{223B77AB-F401-F74F-9BE1-584E35C6685B}"/>
              </a:ext>
            </a:extLst>
          </p:cNvPr>
          <p:cNvSpPr/>
          <p:nvPr userDrawn="1"/>
        </p:nvSpPr>
        <p:spPr>
          <a:xfrm>
            <a:off x="-3858" y="-1"/>
            <a:ext cx="4800572" cy="4800572"/>
          </a:xfrm>
          <a:prstGeom prst="snip2DiagRect">
            <a:avLst>
              <a:gd name="adj1" fmla="val 0"/>
              <a:gd name="adj2" fmla="val 27113"/>
            </a:avLst>
          </a:prstGeom>
          <a:solidFill>
            <a:srgbClr val="0747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21DFAE2-ED41-FC43-AE3C-6742CAF38A05}"/>
              </a:ext>
            </a:extLst>
          </p:cNvPr>
          <p:cNvGrpSpPr/>
          <p:nvPr userDrawn="1"/>
        </p:nvGrpSpPr>
        <p:grpSpPr>
          <a:xfrm>
            <a:off x="0" y="0"/>
            <a:ext cx="12192000" cy="6864096"/>
            <a:chOff x="0" y="0"/>
            <a:chExt cx="9144000" cy="5148072"/>
          </a:xfrm>
          <a:solidFill>
            <a:srgbClr val="0747A6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0AB0B05-0679-E44B-95EF-74F5E49772CF}"/>
                </a:ext>
              </a:extLst>
            </p:cNvPr>
            <p:cNvSpPr/>
            <p:nvPr userDrawn="1"/>
          </p:nvSpPr>
          <p:spPr>
            <a:xfrm>
              <a:off x="0" y="5010912"/>
              <a:ext cx="9144000" cy="137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E57CC27-9DCC-514E-B77D-B2CAC7F7A365}"/>
                </a:ext>
              </a:extLst>
            </p:cNvPr>
            <p:cNvSpPr/>
            <p:nvPr userDrawn="1"/>
          </p:nvSpPr>
          <p:spPr>
            <a:xfrm>
              <a:off x="9006840" y="8382"/>
              <a:ext cx="137160" cy="51206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3402685-0E11-4F4C-9CFD-F84F93AFD7F5}"/>
                </a:ext>
              </a:extLst>
            </p:cNvPr>
            <p:cNvSpPr/>
            <p:nvPr userDrawn="1"/>
          </p:nvSpPr>
          <p:spPr>
            <a:xfrm>
              <a:off x="0" y="0"/>
              <a:ext cx="9144000" cy="137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6F6FC61-B65F-BA43-88A0-AB3C653BE24B}"/>
                </a:ext>
              </a:extLst>
            </p:cNvPr>
            <p:cNvSpPr/>
            <p:nvPr userDrawn="1"/>
          </p:nvSpPr>
          <p:spPr>
            <a:xfrm>
              <a:off x="0" y="8382"/>
              <a:ext cx="137160" cy="51206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36ACCD91-0284-554F-8C8D-ED83B4F240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" b="-446"/>
          <a:stretch/>
        </p:blipFill>
        <p:spPr>
          <a:xfrm>
            <a:off x="304800" y="304800"/>
            <a:ext cx="1024119" cy="103778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0CA819D-A844-9140-94E9-7661445305C1}"/>
              </a:ext>
            </a:extLst>
          </p:cNvPr>
          <p:cNvSpPr/>
          <p:nvPr userDrawn="1"/>
        </p:nvSpPr>
        <p:spPr>
          <a:xfrm>
            <a:off x="-29" y="-31"/>
            <a:ext cx="12192029" cy="304800"/>
          </a:xfrm>
          <a:prstGeom prst="rect">
            <a:avLst/>
          </a:prstGeom>
          <a:solidFill>
            <a:srgbClr val="0747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191FE6-6CA1-6248-BC51-86DCC4626872}"/>
              </a:ext>
            </a:extLst>
          </p:cNvPr>
          <p:cNvSpPr/>
          <p:nvPr userDrawn="1"/>
        </p:nvSpPr>
        <p:spPr>
          <a:xfrm rot="5400000">
            <a:off x="-3265360" y="3265359"/>
            <a:ext cx="6835515" cy="304799"/>
          </a:xfrm>
          <a:prstGeom prst="rect">
            <a:avLst/>
          </a:prstGeom>
          <a:solidFill>
            <a:srgbClr val="0747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653CD9-30C4-734B-A3AD-CC51BA93EFA4}"/>
              </a:ext>
            </a:extLst>
          </p:cNvPr>
          <p:cNvSpPr/>
          <p:nvPr userDrawn="1"/>
        </p:nvSpPr>
        <p:spPr>
          <a:xfrm>
            <a:off x="-29" y="6555668"/>
            <a:ext cx="12192029" cy="304800"/>
          </a:xfrm>
          <a:prstGeom prst="rect">
            <a:avLst/>
          </a:prstGeom>
          <a:solidFill>
            <a:srgbClr val="0747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E012149-1DAC-5742-9A85-D8207D4D7D15}"/>
              </a:ext>
            </a:extLst>
          </p:cNvPr>
          <p:cNvSpPr/>
          <p:nvPr userDrawn="1"/>
        </p:nvSpPr>
        <p:spPr>
          <a:xfrm rot="5400000">
            <a:off x="8636833" y="3265359"/>
            <a:ext cx="6835515" cy="304799"/>
          </a:xfrm>
          <a:prstGeom prst="rect">
            <a:avLst/>
          </a:prstGeom>
          <a:solidFill>
            <a:srgbClr val="0747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38251F-F40A-D94E-BCD4-0B76E4A98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1191" y="1302857"/>
            <a:ext cx="3545523" cy="3469321"/>
          </a:xfrm>
          <a:prstGeom prst="rect">
            <a:avLst/>
          </a:prstGeom>
        </p:spPr>
        <p:txBody>
          <a:bodyPr wrap="square" rIns="182880" anchor="b" anchorCtr="0">
            <a:normAutofit/>
          </a:bodyPr>
          <a:lstStyle>
            <a:lvl1pPr algn="r">
              <a:lnSpc>
                <a:spcPct val="75000"/>
              </a:lnSpc>
              <a:defRPr sz="6400" b="1" spc="-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43412D8-E4A1-234D-8519-33A21FE4BEBC}"/>
              </a:ext>
            </a:extLst>
          </p:cNvPr>
          <p:cNvSpPr/>
          <p:nvPr userDrawn="1"/>
        </p:nvSpPr>
        <p:spPr>
          <a:xfrm>
            <a:off x="10493398" y="6600346"/>
            <a:ext cx="14478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>
                <a:solidFill>
                  <a:schemeClr val="accent2"/>
                </a:solidFill>
                <a:cs typeface="Calibri" panose="020F0502020204030204" pitchFamily="34" charset="0"/>
              </a:rPr>
              <a:t>© 2024 Medline Industries, LP</a:t>
            </a:r>
          </a:p>
          <a:p>
            <a:endParaRPr lang="en-US" sz="800">
              <a:solidFill>
                <a:schemeClr val="accent2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9805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2">
          <p15:clr>
            <a:srgbClr val="FBAE40"/>
          </p15:clr>
        </p15:guide>
        <p15:guide id="2" pos="192">
          <p15:clr>
            <a:srgbClr val="FBAE40"/>
          </p15:clr>
        </p15:guide>
        <p15:guide id="3" pos="7488">
          <p15:clr>
            <a:srgbClr val="FBAE40"/>
          </p15:clr>
        </p15:guide>
        <p15:guide id="4" orient="horz" pos="4128">
          <p15:clr>
            <a:srgbClr val="FBAE40"/>
          </p15:clr>
        </p15:guide>
        <p15:guide id="5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869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1571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376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83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777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3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95301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3" name="Picture 12" descr="A picture containing text&#10;&#10;Description automatically generated">
            <a:extLst>
              <a:ext uri="{FF2B5EF4-FFF2-40B4-BE49-F238E27FC236}">
                <a16:creationId xmlns:a16="http://schemas.microsoft.com/office/drawing/2014/main" id="{34106677-5EA8-9947-B497-3810F29B86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4688" y="5359400"/>
            <a:ext cx="1687312" cy="1498600"/>
          </a:xfrm>
          <a:prstGeom prst="rect">
            <a:avLst/>
          </a:prstGeom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F8CAA2D-430A-5B4D-9D77-2618039F7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1855629"/>
            <a:ext cx="5600698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3C021E3-B597-5F47-BB55-E44B6FF0287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0" y="1342103"/>
            <a:ext cx="6096000" cy="55158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2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95301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F8CAA2D-430A-5B4D-9D77-2618039F7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1855629"/>
            <a:ext cx="5600698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E02D279-5FD1-5140-85D5-61D0D8CF43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0" y="1342103"/>
            <a:ext cx="6096000" cy="55158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95301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18CBDA5-B9C8-D542-9800-3FEB30018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1855629"/>
            <a:ext cx="11188698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1455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95301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F8CAA2D-430A-5B4D-9D77-2618039F7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1855629"/>
            <a:ext cx="5375564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F63AABE-18F8-7445-B242-D813F0A7176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043586" y="1704110"/>
            <a:ext cx="5148414" cy="5162587"/>
          </a:xfrm>
          <a:prstGeom prst="snip2DiagRect">
            <a:avLst>
              <a:gd name="adj1" fmla="val 0"/>
              <a:gd name="adj2" fmla="val 26693"/>
            </a:avLst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43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05E1B2-075A-B64A-9C77-97871F4AC8E2}"/>
              </a:ext>
            </a:extLst>
          </p:cNvPr>
          <p:cNvSpPr/>
          <p:nvPr userDrawn="1"/>
        </p:nvSpPr>
        <p:spPr>
          <a:xfrm>
            <a:off x="6321136" y="0"/>
            <a:ext cx="5885853" cy="68804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1" y="495301"/>
            <a:ext cx="5375564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F8CAA2D-430A-5B4D-9D77-2618039F7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2327565"/>
            <a:ext cx="5375564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1165F55-D9A1-394B-A56C-01A8DFBB4E38}"/>
              </a:ext>
            </a:extLst>
          </p:cNvPr>
          <p:cNvSpPr>
            <a:spLocks noGrp="1"/>
          </p:cNvSpPr>
          <p:nvPr>
            <p:ph idx="29"/>
          </p:nvPr>
        </p:nvSpPr>
        <p:spPr>
          <a:xfrm>
            <a:off x="6576280" y="257465"/>
            <a:ext cx="5375564" cy="6371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99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871346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3" name="Picture 12" descr="A picture containing text&#10;&#10;Description automatically generated">
            <a:extLst>
              <a:ext uri="{FF2B5EF4-FFF2-40B4-BE49-F238E27FC236}">
                <a16:creationId xmlns:a16="http://schemas.microsoft.com/office/drawing/2014/main" id="{34106677-5EA8-9947-B497-3810F29B86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4688" y="5359400"/>
            <a:ext cx="1687312" cy="1498600"/>
          </a:xfrm>
          <a:prstGeom prst="rect">
            <a:avLst/>
          </a:prstGeom>
        </p:spPr>
      </p:pic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5AFDB6B2-9A12-B248-9423-9B1F96BEA2F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95300" y="495301"/>
            <a:ext cx="6705600" cy="35219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000" b="0" i="0" kern="0" spc="-31" baseline="0">
                <a:solidFill>
                  <a:schemeClr val="tx2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 marL="609570" indent="0">
              <a:buFontTx/>
              <a:buNone/>
              <a:defRPr sz="1400">
                <a:latin typeface="Mission Gothic Regular" pitchFamily="50" charset="0"/>
              </a:defRPr>
            </a:lvl2pPr>
            <a:lvl3pPr marL="1219140" indent="0">
              <a:buFontTx/>
              <a:buNone/>
              <a:defRPr sz="1400">
                <a:latin typeface="Mission Gothic Regular" pitchFamily="50" charset="0"/>
              </a:defRPr>
            </a:lvl3pPr>
            <a:lvl4pPr marL="1828709" indent="0">
              <a:buFontTx/>
              <a:buNone/>
              <a:defRPr sz="1400">
                <a:latin typeface="Mission Gothic Regular" pitchFamily="50" charset="0"/>
              </a:defRPr>
            </a:lvl4pPr>
            <a:lvl5pPr marL="2438278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08EF582-A550-3944-869E-4C83F17C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2327565"/>
            <a:ext cx="5600698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B4BA554-E2F0-2D44-A79A-AE1C21C0B8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0" y="1342103"/>
            <a:ext cx="6096000" cy="55158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53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871346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5AFDB6B2-9A12-B248-9423-9B1F96BEA2F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95300" y="495301"/>
            <a:ext cx="6705600" cy="35219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000" b="0" i="0" kern="0" spc="-31" baseline="0">
                <a:solidFill>
                  <a:schemeClr val="tx2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 marL="609570" indent="0">
              <a:buFontTx/>
              <a:buNone/>
              <a:defRPr sz="1400">
                <a:latin typeface="Mission Gothic Regular" pitchFamily="50" charset="0"/>
              </a:defRPr>
            </a:lvl2pPr>
            <a:lvl3pPr marL="1219140" indent="0">
              <a:buFontTx/>
              <a:buNone/>
              <a:defRPr sz="1400">
                <a:latin typeface="Mission Gothic Regular" pitchFamily="50" charset="0"/>
              </a:defRPr>
            </a:lvl3pPr>
            <a:lvl4pPr marL="1828709" indent="0">
              <a:buFontTx/>
              <a:buNone/>
              <a:defRPr sz="1400">
                <a:latin typeface="Mission Gothic Regular" pitchFamily="50" charset="0"/>
              </a:defRPr>
            </a:lvl4pPr>
            <a:lvl5pPr marL="2438278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08EF582-A550-3944-869E-4C83F17C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2327565"/>
            <a:ext cx="5600698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0726A24-8C12-1645-B049-7B28371D06D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0" y="1342103"/>
            <a:ext cx="6096000" cy="55158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7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wdDnDiag">
          <a:fgClr>
            <a:srgbClr val="DFE1E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422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F6D89D-F316-6443-84CE-5DC2C717C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95301"/>
            <a:ext cx="9292936" cy="13458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86A7-272D-7E4B-985F-F9B7D49E8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5302" y="2327565"/>
            <a:ext cx="5375564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8E7366-A8EF-894D-83D6-3B4FDBC7F0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" b="-446"/>
          <a:stretch/>
        </p:blipFill>
        <p:spPr>
          <a:xfrm>
            <a:off x="10872959" y="495302"/>
            <a:ext cx="823741" cy="834735"/>
          </a:xfrm>
          <a:prstGeom prst="rect">
            <a:avLst/>
          </a:prstGeom>
        </p:spPr>
      </p:pic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23DBEA0B-2FB2-E840-85FD-7E51052DBDE3}"/>
              </a:ext>
            </a:extLst>
          </p:cNvPr>
          <p:cNvSpPr txBox="1">
            <a:spLocks/>
          </p:cNvSpPr>
          <p:nvPr userDrawn="1"/>
        </p:nvSpPr>
        <p:spPr>
          <a:xfrm>
            <a:off x="465022" y="6288444"/>
            <a:ext cx="571298" cy="488244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121917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F84F0B6-0E88-A646-995E-30C8A581B159}" type="slidenum">
              <a:rPr lang="en-US" sz="1200" smtClean="0">
                <a:solidFill>
                  <a:schemeClr val="accent3"/>
                </a:solidFill>
              </a:rPr>
              <a:pPr/>
              <a:t>‹#›</a:t>
            </a:fld>
            <a:endParaRPr lang="en-US" sz="1200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DD110E-0139-3C4D-92C2-D5B8F7D38DB9}"/>
              </a:ext>
            </a:extLst>
          </p:cNvPr>
          <p:cNvSpPr/>
          <p:nvPr userDrawn="1"/>
        </p:nvSpPr>
        <p:spPr>
          <a:xfrm>
            <a:off x="778131" y="6422081"/>
            <a:ext cx="420339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© 2024 Medline Industries, LP   |   Medline Proprietary and Confidential Information. </a:t>
            </a:r>
          </a:p>
        </p:txBody>
      </p:sp>
    </p:spTree>
    <p:extLst>
      <p:ext uri="{BB962C8B-B14F-4D97-AF65-F5344CB8AC3E}">
        <p14:creationId xmlns:p14="http://schemas.microsoft.com/office/powerpoint/2010/main" val="97586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0" r:id="rId2"/>
    <p:sldLayoutId id="2147483674" r:id="rId3"/>
    <p:sldLayoutId id="2147483656" r:id="rId4"/>
    <p:sldLayoutId id="2147483666" r:id="rId5"/>
    <p:sldLayoutId id="2147483668" r:id="rId6"/>
    <p:sldLayoutId id="2147483667" r:id="rId7"/>
    <p:sldLayoutId id="2147483669" r:id="rId8"/>
    <p:sldLayoutId id="2147483654" r:id="rId9"/>
    <p:sldLayoutId id="2147483679" r:id="rId10"/>
    <p:sldLayoutId id="2147483678" r:id="rId11"/>
    <p:sldLayoutId id="2147483671" r:id="rId12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4400" b="1" kern="1200" spc="-50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900"/>
        </a:spcAft>
        <a:buClr>
          <a:srgbClr val="434343"/>
        </a:buClr>
        <a:buFontTx/>
        <a:buNone/>
        <a:defRPr sz="2400" b="0" kern="1200" spc="-31" baseline="0">
          <a:solidFill>
            <a:schemeClr val="tx2"/>
          </a:solidFill>
          <a:latin typeface="+mn-lt"/>
          <a:ea typeface="+mn-ea"/>
          <a:cs typeface="+mn-cs"/>
        </a:defRPr>
      </a:lvl1pPr>
      <a:lvl2pPr marL="365751" indent="-182875" algn="l" defTabSz="914377" rtl="0" eaLnBrk="1" latinLnBrk="0" hangingPunct="1">
        <a:lnSpc>
          <a:spcPct val="9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•"/>
        <a:defRPr sz="2000" kern="1200" spc="-31" baseline="0">
          <a:solidFill>
            <a:schemeClr val="tx2"/>
          </a:solidFill>
          <a:latin typeface="+mn-lt"/>
          <a:ea typeface="+mn-ea"/>
          <a:cs typeface="+mn-cs"/>
        </a:defRPr>
      </a:lvl2pPr>
      <a:lvl3pPr marL="548626" indent="-182875" algn="l" defTabSz="914377" rtl="0" eaLnBrk="1" latinLnBrk="0" hangingPunct="1">
        <a:lnSpc>
          <a:spcPct val="9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•"/>
        <a:defRPr sz="2000" kern="1200" spc="-31" baseline="0">
          <a:solidFill>
            <a:schemeClr val="tx2"/>
          </a:solidFill>
          <a:latin typeface="+mn-lt"/>
          <a:ea typeface="+mn-ea"/>
          <a:cs typeface="+mn-cs"/>
        </a:defRPr>
      </a:lvl3pPr>
      <a:lvl4pPr marL="731502" indent="-182875" algn="l" defTabSz="914377" rtl="0" eaLnBrk="1" latinLnBrk="0" hangingPunct="1">
        <a:lnSpc>
          <a:spcPct val="9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•"/>
        <a:defRPr sz="2000" kern="1200" spc="-31" baseline="0">
          <a:solidFill>
            <a:schemeClr val="tx2"/>
          </a:solidFill>
          <a:latin typeface="+mn-lt"/>
          <a:ea typeface="+mn-ea"/>
          <a:cs typeface="+mn-cs"/>
        </a:defRPr>
      </a:lvl4pPr>
      <a:lvl5pPr marL="914377" indent="-182875" algn="l" defTabSz="914377" rtl="0" eaLnBrk="1" latinLnBrk="0" hangingPunct="1">
        <a:lnSpc>
          <a:spcPct val="9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•"/>
        <a:defRPr sz="2000" kern="1200" spc="-31" baseline="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04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194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8BBA38-934F-0D43-D867-E9F5A25EE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BB18EEF-E8C2-A603-BBF7-B171F279030C}"/>
              </a:ext>
            </a:extLst>
          </p:cNvPr>
          <p:cNvSpPr/>
          <p:nvPr/>
        </p:nvSpPr>
        <p:spPr>
          <a:xfrm>
            <a:off x="10843325" y="311570"/>
            <a:ext cx="1024119" cy="1037787"/>
          </a:xfrm>
          <a:custGeom>
            <a:avLst/>
            <a:gdLst/>
            <a:ahLst/>
            <a:cxnLst/>
            <a:rect l="l" t="t" r="r" b="b"/>
            <a:pathLst>
              <a:path w="1536179" h="1556680">
                <a:moveTo>
                  <a:pt x="0" y="0"/>
                </a:moveTo>
                <a:lnTo>
                  <a:pt x="1536178" y="0"/>
                </a:lnTo>
                <a:lnTo>
                  <a:pt x="1536178" y="1556681"/>
                </a:lnTo>
                <a:lnTo>
                  <a:pt x="0" y="155668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r="-1" b="419"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AC620EB-AD48-5BDE-29F5-278B3D7D7001}"/>
              </a:ext>
            </a:extLst>
          </p:cNvPr>
          <p:cNvSpPr txBox="1"/>
          <p:nvPr/>
        </p:nvSpPr>
        <p:spPr>
          <a:xfrm>
            <a:off x="300979" y="375070"/>
            <a:ext cx="10542345" cy="460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520"/>
              </a:lnSpc>
            </a:pPr>
            <a:r>
              <a:rPr lang="en-US" sz="3666" spc="-66" dirty="0">
                <a:solidFill>
                  <a:srgbClr val="FF991F"/>
                </a:solidFill>
                <a:latin typeface="Arimo Bold"/>
              </a:rPr>
              <a:t>Goal Setting – Process Flow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F0C4DE6-45CD-2DDE-DA81-8CB63BD22DBB}"/>
              </a:ext>
            </a:extLst>
          </p:cNvPr>
          <p:cNvSpPr txBox="1"/>
          <p:nvPr/>
        </p:nvSpPr>
        <p:spPr>
          <a:xfrm>
            <a:off x="622314" y="2768392"/>
            <a:ext cx="2867273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initiates PIP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(employee,  template choice )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727BFAE3-FB9D-0918-4314-CFDB15496C15}"/>
              </a:ext>
            </a:extLst>
          </p:cNvPr>
          <p:cNvSpPr txBox="1"/>
          <p:nvPr/>
        </p:nvSpPr>
        <p:spPr>
          <a:xfrm>
            <a:off x="4591636" y="2768392"/>
            <a:ext cx="3008280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completes form 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(opportunity to upload document)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19694F86-7535-2B5C-6717-38C0AFA97411}"/>
              </a:ext>
            </a:extLst>
          </p:cNvPr>
          <p:cNvSpPr txBox="1"/>
          <p:nvPr/>
        </p:nvSpPr>
        <p:spPr>
          <a:xfrm>
            <a:off x="8648409" y="2889549"/>
            <a:ext cx="2857791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728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 Reminder – Legal Review 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14F959F5-7244-8E06-4326-C5C25858439F}"/>
              </a:ext>
            </a:extLst>
          </p:cNvPr>
          <p:cNvSpPr txBox="1"/>
          <p:nvPr/>
        </p:nvSpPr>
        <p:spPr>
          <a:xfrm>
            <a:off x="622314" y="4826355"/>
            <a:ext cx="2873466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HRBP Review &amp; Approval </a:t>
            </a:r>
          </a:p>
          <a:p>
            <a:pPr algn="ctr" defTabSz="609630">
              <a:lnSpc>
                <a:spcPts val="1600"/>
              </a:lnSpc>
            </a:pPr>
            <a:r>
              <a:rPr lang="en-US" sz="1333">
                <a:solidFill>
                  <a:srgbClr val="FFFFFF"/>
                </a:solidFill>
                <a:latin typeface="Arimo"/>
              </a:rPr>
              <a:t>(edit, opportunity to upload document)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732DED82-1303-D332-2E31-7B9385FE7421}"/>
              </a:ext>
            </a:extLst>
          </p:cNvPr>
          <p:cNvSpPr txBox="1"/>
          <p:nvPr/>
        </p:nvSpPr>
        <p:spPr>
          <a:xfrm>
            <a:off x="4666881" y="4686655"/>
            <a:ext cx="2857791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acknowledgement </a:t>
            </a:r>
            <a:r>
              <a:rPr lang="en-US" sz="1600" dirty="0">
                <a:solidFill>
                  <a:srgbClr val="FFFFFF"/>
                </a:solidFill>
                <a:latin typeface="Arimo"/>
              </a:rPr>
              <a:t>of meeting with employee</a:t>
            </a:r>
          </a:p>
        </p:txBody>
      </p:sp>
      <p:grpSp>
        <p:nvGrpSpPr>
          <p:cNvPr id="9" name="Group 9">
            <a:extLst>
              <a:ext uri="{FF2B5EF4-FFF2-40B4-BE49-F238E27FC236}">
                <a16:creationId xmlns:a16="http://schemas.microsoft.com/office/drawing/2014/main" id="{AAC950D9-8362-FA98-D4C1-FB9D9F9FA974}"/>
              </a:ext>
            </a:extLst>
          </p:cNvPr>
          <p:cNvGrpSpPr/>
          <p:nvPr/>
        </p:nvGrpSpPr>
        <p:grpSpPr>
          <a:xfrm>
            <a:off x="312768" y="1736084"/>
            <a:ext cx="3647234" cy="1692916"/>
            <a:chOff x="0" y="0"/>
            <a:chExt cx="998358" cy="463402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15177DF4-C76B-B609-4437-D68E8DCF97E4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32562CB2-4882-10E0-99B4-18FC7A3C72A9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2235FCCC-7733-4C5B-C01F-7B8BD6CFDD1C}"/>
              </a:ext>
            </a:extLst>
          </p:cNvPr>
          <p:cNvGrpSpPr/>
          <p:nvPr/>
        </p:nvGrpSpPr>
        <p:grpSpPr>
          <a:xfrm>
            <a:off x="4273166" y="1736084"/>
            <a:ext cx="3647234" cy="1692916"/>
            <a:chOff x="0" y="0"/>
            <a:chExt cx="998358" cy="463402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42C2D9B3-8D5C-D91F-2E3A-D32ADD7F92DA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EC1E1415-9D99-79B9-79D7-AD8C0230765D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920F1077-6770-5662-EFB3-AF0E6D78CE39}"/>
              </a:ext>
            </a:extLst>
          </p:cNvPr>
          <p:cNvGrpSpPr/>
          <p:nvPr/>
        </p:nvGrpSpPr>
        <p:grpSpPr>
          <a:xfrm>
            <a:off x="8231998" y="1736084"/>
            <a:ext cx="3647234" cy="1692916"/>
            <a:chOff x="0" y="0"/>
            <a:chExt cx="998358" cy="463402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F41AD920-4F23-4B69-F7D0-F43C7AE49712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927B8C81-0CD7-EFFF-A073-7D3BFF475860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8" name="Group 18">
            <a:extLst>
              <a:ext uri="{FF2B5EF4-FFF2-40B4-BE49-F238E27FC236}">
                <a16:creationId xmlns:a16="http://schemas.microsoft.com/office/drawing/2014/main" id="{062241D5-347C-CAF0-6C77-5E7FA9BA09E7}"/>
              </a:ext>
            </a:extLst>
          </p:cNvPr>
          <p:cNvGrpSpPr/>
          <p:nvPr/>
        </p:nvGrpSpPr>
        <p:grpSpPr>
          <a:xfrm>
            <a:off x="300979" y="4368800"/>
            <a:ext cx="3647234" cy="1692916"/>
            <a:chOff x="0" y="0"/>
            <a:chExt cx="998358" cy="463402"/>
          </a:xfrm>
        </p:grpSpPr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F79F79C0-1102-8C8A-E93C-53F5128B937C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TextBox 20">
              <a:extLst>
                <a:ext uri="{FF2B5EF4-FFF2-40B4-BE49-F238E27FC236}">
                  <a16:creationId xmlns:a16="http://schemas.microsoft.com/office/drawing/2014/main" id="{BD31C27D-3039-5585-D2A6-554637502B25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1" name="Group 21">
            <a:extLst>
              <a:ext uri="{FF2B5EF4-FFF2-40B4-BE49-F238E27FC236}">
                <a16:creationId xmlns:a16="http://schemas.microsoft.com/office/drawing/2014/main" id="{0A33AA2A-511F-0D78-BA92-01FEA59E5FC4}"/>
              </a:ext>
            </a:extLst>
          </p:cNvPr>
          <p:cNvGrpSpPr/>
          <p:nvPr/>
        </p:nvGrpSpPr>
        <p:grpSpPr>
          <a:xfrm>
            <a:off x="4273166" y="4368800"/>
            <a:ext cx="3647234" cy="1692916"/>
            <a:chOff x="0" y="0"/>
            <a:chExt cx="998358" cy="463402"/>
          </a:xfrm>
        </p:grpSpPr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014ABC36-0445-A1D9-5822-6C84AE1A6B62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TextBox 23">
              <a:extLst>
                <a:ext uri="{FF2B5EF4-FFF2-40B4-BE49-F238E27FC236}">
                  <a16:creationId xmlns:a16="http://schemas.microsoft.com/office/drawing/2014/main" id="{DE01599B-42DC-A5A3-0FAF-3587E826C204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4" name="AutoShape 24">
            <a:extLst>
              <a:ext uri="{FF2B5EF4-FFF2-40B4-BE49-F238E27FC236}">
                <a16:creationId xmlns:a16="http://schemas.microsoft.com/office/drawing/2014/main" id="{717C59E0-7357-E321-C876-7B608DB46902}"/>
              </a:ext>
            </a:extLst>
          </p:cNvPr>
          <p:cNvSpPr/>
          <p:nvPr/>
        </p:nvSpPr>
        <p:spPr>
          <a:xfrm>
            <a:off x="1565069" y="3933388"/>
            <a:ext cx="9278256" cy="0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5" name="Group 25">
            <a:extLst>
              <a:ext uri="{FF2B5EF4-FFF2-40B4-BE49-F238E27FC236}">
                <a16:creationId xmlns:a16="http://schemas.microsoft.com/office/drawing/2014/main" id="{735B2D26-C090-E45E-2248-80E65B44A55C}"/>
              </a:ext>
            </a:extLst>
          </p:cNvPr>
          <p:cNvGrpSpPr/>
          <p:nvPr/>
        </p:nvGrpSpPr>
        <p:grpSpPr>
          <a:xfrm rot="5400000">
            <a:off x="1494486" y="3933388"/>
            <a:ext cx="281354" cy="281354"/>
            <a:chOff x="0" y="0"/>
            <a:chExt cx="812800" cy="812800"/>
          </a:xfrm>
        </p:grpSpPr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E316453A-2B41-44C2-00A4-D80DD4DB40B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TextBox 27">
              <a:extLst>
                <a:ext uri="{FF2B5EF4-FFF2-40B4-BE49-F238E27FC236}">
                  <a16:creationId xmlns:a16="http://schemas.microsoft.com/office/drawing/2014/main" id="{FA426CB0-C5D3-8A54-668D-2303350635C5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8" name="Group 28">
            <a:extLst>
              <a:ext uri="{FF2B5EF4-FFF2-40B4-BE49-F238E27FC236}">
                <a16:creationId xmlns:a16="http://schemas.microsoft.com/office/drawing/2014/main" id="{9A217324-51B7-D56D-4618-46BDF98520FE}"/>
              </a:ext>
            </a:extLst>
          </p:cNvPr>
          <p:cNvGrpSpPr/>
          <p:nvPr/>
        </p:nvGrpSpPr>
        <p:grpSpPr>
          <a:xfrm>
            <a:off x="3975907" y="2582542"/>
            <a:ext cx="281354" cy="281354"/>
            <a:chOff x="0" y="0"/>
            <a:chExt cx="812800" cy="812800"/>
          </a:xfrm>
        </p:grpSpPr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7AC45F6E-6122-66DF-E66E-DEF1D599F7A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TextBox 30">
              <a:extLst>
                <a:ext uri="{FF2B5EF4-FFF2-40B4-BE49-F238E27FC236}">
                  <a16:creationId xmlns:a16="http://schemas.microsoft.com/office/drawing/2014/main" id="{E8AB4AF8-9D5F-6519-CFEE-BDEF4D5FB855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1" name="Group 31">
            <a:extLst>
              <a:ext uri="{FF2B5EF4-FFF2-40B4-BE49-F238E27FC236}">
                <a16:creationId xmlns:a16="http://schemas.microsoft.com/office/drawing/2014/main" id="{D6AB229D-E644-7ED2-2EEB-F37C2148C57C}"/>
              </a:ext>
            </a:extLst>
          </p:cNvPr>
          <p:cNvGrpSpPr/>
          <p:nvPr/>
        </p:nvGrpSpPr>
        <p:grpSpPr>
          <a:xfrm>
            <a:off x="7935522" y="2582542"/>
            <a:ext cx="281354" cy="281354"/>
            <a:chOff x="0" y="0"/>
            <a:chExt cx="812800" cy="812800"/>
          </a:xfrm>
        </p:grpSpPr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1A8C8E8D-75FD-7968-DA34-E3191D71C90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TextBox 33">
              <a:extLst>
                <a:ext uri="{FF2B5EF4-FFF2-40B4-BE49-F238E27FC236}">
                  <a16:creationId xmlns:a16="http://schemas.microsoft.com/office/drawing/2014/main" id="{3A7BEFE0-C2FF-9FDC-BA9C-3AC44A676D5C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4" name="Group 34">
            <a:extLst>
              <a:ext uri="{FF2B5EF4-FFF2-40B4-BE49-F238E27FC236}">
                <a16:creationId xmlns:a16="http://schemas.microsoft.com/office/drawing/2014/main" id="{3477BE99-E98B-4B03-635D-0665ED96ECA2}"/>
              </a:ext>
            </a:extLst>
          </p:cNvPr>
          <p:cNvGrpSpPr/>
          <p:nvPr/>
        </p:nvGrpSpPr>
        <p:grpSpPr>
          <a:xfrm>
            <a:off x="3975907" y="5074582"/>
            <a:ext cx="281354" cy="281354"/>
            <a:chOff x="0" y="0"/>
            <a:chExt cx="812800" cy="812800"/>
          </a:xfrm>
        </p:grpSpPr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5137FBF0-BD09-1BFF-8986-E97C2909512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TextBox 36">
              <a:extLst>
                <a:ext uri="{FF2B5EF4-FFF2-40B4-BE49-F238E27FC236}">
                  <a16:creationId xmlns:a16="http://schemas.microsoft.com/office/drawing/2014/main" id="{71C7A4AE-22AE-9BE1-EA46-7AEC5BEFCF7D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7" name="TextBox 37">
            <a:extLst>
              <a:ext uri="{FF2B5EF4-FFF2-40B4-BE49-F238E27FC236}">
                <a16:creationId xmlns:a16="http://schemas.microsoft.com/office/drawing/2014/main" id="{20AE67EF-C542-82BB-5179-2D1520E00056}"/>
              </a:ext>
            </a:extLst>
          </p:cNvPr>
          <p:cNvSpPr txBox="1"/>
          <p:nvPr/>
        </p:nvSpPr>
        <p:spPr>
          <a:xfrm>
            <a:off x="710489" y="2334892"/>
            <a:ext cx="269711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Cascades Goals</a:t>
            </a:r>
          </a:p>
        </p:txBody>
      </p:sp>
      <p:sp>
        <p:nvSpPr>
          <p:cNvPr id="38" name="TextBox 38">
            <a:extLst>
              <a:ext uri="{FF2B5EF4-FFF2-40B4-BE49-F238E27FC236}">
                <a16:creationId xmlns:a16="http://schemas.microsoft.com/office/drawing/2014/main" id="{02113B84-EA0F-2326-45B3-BD45CEF82BCA}"/>
              </a:ext>
            </a:extLst>
          </p:cNvPr>
          <p:cNvSpPr txBox="1"/>
          <p:nvPr/>
        </p:nvSpPr>
        <p:spPr>
          <a:xfrm>
            <a:off x="5029657" y="2351485"/>
            <a:ext cx="2136536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HR Admin Launches Goal Setting Template*</a:t>
            </a:r>
          </a:p>
        </p:txBody>
      </p:sp>
      <p:sp>
        <p:nvSpPr>
          <p:cNvPr id="39" name="TextBox 39">
            <a:extLst>
              <a:ext uri="{FF2B5EF4-FFF2-40B4-BE49-F238E27FC236}">
                <a16:creationId xmlns:a16="http://schemas.microsoft.com/office/drawing/2014/main" id="{F3FA59F0-5E57-40A1-FDDB-8B50A01BC875}"/>
              </a:ext>
            </a:extLst>
          </p:cNvPr>
          <p:cNvSpPr txBox="1"/>
          <p:nvPr/>
        </p:nvSpPr>
        <p:spPr>
          <a:xfrm>
            <a:off x="8664172" y="2354919"/>
            <a:ext cx="2964017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Employee Creates Goals</a:t>
            </a:r>
          </a:p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(will see cascaded goals)</a:t>
            </a:r>
          </a:p>
        </p:txBody>
      </p:sp>
      <p:sp>
        <p:nvSpPr>
          <p:cNvPr id="40" name="TextBox 40">
            <a:extLst>
              <a:ext uri="{FF2B5EF4-FFF2-40B4-BE49-F238E27FC236}">
                <a16:creationId xmlns:a16="http://schemas.microsoft.com/office/drawing/2014/main" id="{8C765B7D-688F-3430-1D2C-587D225DA68A}"/>
              </a:ext>
            </a:extLst>
          </p:cNvPr>
          <p:cNvSpPr txBox="1"/>
          <p:nvPr/>
        </p:nvSpPr>
        <p:spPr>
          <a:xfrm>
            <a:off x="4568053" y="4798284"/>
            <a:ext cx="3048053" cy="9746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Process Complete</a:t>
            </a:r>
          </a:p>
          <a:p>
            <a:pPr algn="ctr" defTabSz="609630">
              <a:lnSpc>
                <a:spcPts val="1919"/>
              </a:lnSpc>
            </a:pPr>
            <a:endParaRPr lang="en-US" sz="1600" dirty="0">
              <a:solidFill>
                <a:srgbClr val="041941"/>
              </a:solidFill>
              <a:latin typeface="Arimo Bold"/>
            </a:endParaRPr>
          </a:p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Goals will be on Employee Profile and will pull into reviews.</a:t>
            </a:r>
          </a:p>
        </p:txBody>
      </p:sp>
      <p:sp>
        <p:nvSpPr>
          <p:cNvPr id="41" name="TextBox 41">
            <a:extLst>
              <a:ext uri="{FF2B5EF4-FFF2-40B4-BE49-F238E27FC236}">
                <a16:creationId xmlns:a16="http://schemas.microsoft.com/office/drawing/2014/main" id="{8DEC80CE-0043-A024-B720-522FDA59DD8A}"/>
              </a:ext>
            </a:extLst>
          </p:cNvPr>
          <p:cNvSpPr txBox="1"/>
          <p:nvPr/>
        </p:nvSpPr>
        <p:spPr>
          <a:xfrm>
            <a:off x="619992" y="4826355"/>
            <a:ext cx="2878109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can</a:t>
            </a:r>
          </a:p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Add/Edit/Review Goals</a:t>
            </a:r>
          </a:p>
        </p:txBody>
      </p:sp>
      <p:sp>
        <p:nvSpPr>
          <p:cNvPr id="42" name="AutoShape 42">
            <a:extLst>
              <a:ext uri="{FF2B5EF4-FFF2-40B4-BE49-F238E27FC236}">
                <a16:creationId xmlns:a16="http://schemas.microsoft.com/office/drawing/2014/main" id="{D23E4DFC-E1CC-F246-C6BE-7B208634F397}"/>
              </a:ext>
            </a:extLst>
          </p:cNvPr>
          <p:cNvSpPr/>
          <p:nvPr/>
        </p:nvSpPr>
        <p:spPr>
          <a:xfrm flipV="1">
            <a:off x="10830625" y="3429000"/>
            <a:ext cx="0" cy="493189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3" name="Group 43">
            <a:extLst>
              <a:ext uri="{FF2B5EF4-FFF2-40B4-BE49-F238E27FC236}">
                <a16:creationId xmlns:a16="http://schemas.microsoft.com/office/drawing/2014/main" id="{7A14109B-BDEE-0017-1FCF-CDA01A42516F}"/>
              </a:ext>
            </a:extLst>
          </p:cNvPr>
          <p:cNvGrpSpPr/>
          <p:nvPr/>
        </p:nvGrpSpPr>
        <p:grpSpPr>
          <a:xfrm>
            <a:off x="2881837" y="6487166"/>
            <a:ext cx="330427" cy="330427"/>
            <a:chOff x="0" y="0"/>
            <a:chExt cx="812800" cy="812800"/>
          </a:xfrm>
        </p:grpSpPr>
        <p:sp>
          <p:nvSpPr>
            <p:cNvPr id="44" name="Freeform 44">
              <a:extLst>
                <a:ext uri="{FF2B5EF4-FFF2-40B4-BE49-F238E27FC236}">
                  <a16:creationId xmlns:a16="http://schemas.microsoft.com/office/drawing/2014/main" id="{5AD4AE96-896D-E5C8-98C8-4B71022F5A6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C9A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5" name="TextBox 45">
              <a:extLst>
                <a:ext uri="{FF2B5EF4-FFF2-40B4-BE49-F238E27FC236}">
                  <a16:creationId xmlns:a16="http://schemas.microsoft.com/office/drawing/2014/main" id="{579E2453-62EA-6D0E-F2B6-951A273727BA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FE41BF11-8382-48FD-E417-63571528BD62}"/>
              </a:ext>
            </a:extLst>
          </p:cNvPr>
          <p:cNvGrpSpPr/>
          <p:nvPr/>
        </p:nvGrpSpPr>
        <p:grpSpPr>
          <a:xfrm>
            <a:off x="4572000" y="6487166"/>
            <a:ext cx="330427" cy="330427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61F4C6F2-E314-1DCA-A243-8798F5D538A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42CC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1DEADF31-DA31-5DD1-F774-40F26C90A915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E4BD4BA6-447B-4786-DDD0-CC116F1A0214}"/>
              </a:ext>
            </a:extLst>
          </p:cNvPr>
          <p:cNvGrpSpPr/>
          <p:nvPr/>
        </p:nvGrpSpPr>
        <p:grpSpPr>
          <a:xfrm>
            <a:off x="6248400" y="6487166"/>
            <a:ext cx="330427" cy="330427"/>
            <a:chOff x="0" y="0"/>
            <a:chExt cx="812800" cy="812800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F2C9917-D8B7-7E47-1C61-40EE3E25B40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1" name="TextBox 51">
              <a:extLst>
                <a:ext uri="{FF2B5EF4-FFF2-40B4-BE49-F238E27FC236}">
                  <a16:creationId xmlns:a16="http://schemas.microsoft.com/office/drawing/2014/main" id="{B6E6C637-6110-1698-416A-83E130A7C950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2" name="TextBox 52">
            <a:extLst>
              <a:ext uri="{FF2B5EF4-FFF2-40B4-BE49-F238E27FC236}">
                <a16:creationId xmlns:a16="http://schemas.microsoft.com/office/drawing/2014/main" id="{9C4D8BA9-EA64-B5A6-CED6-A56F1EC99536}"/>
              </a:ext>
            </a:extLst>
          </p:cNvPr>
          <p:cNvSpPr txBox="1"/>
          <p:nvPr/>
        </p:nvSpPr>
        <p:spPr>
          <a:xfrm>
            <a:off x="3328830" y="6526079"/>
            <a:ext cx="1040085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Partner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DA38BCC7-0E8A-DD5D-0E37-31CA2098A469}"/>
              </a:ext>
            </a:extLst>
          </p:cNvPr>
          <p:cNvSpPr txBox="1"/>
          <p:nvPr/>
        </p:nvSpPr>
        <p:spPr>
          <a:xfrm>
            <a:off x="5018993" y="6526078"/>
            <a:ext cx="1265443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Admin</a:t>
            </a:r>
          </a:p>
        </p:txBody>
      </p:sp>
      <p:sp>
        <p:nvSpPr>
          <p:cNvPr id="54" name="TextBox 54">
            <a:extLst>
              <a:ext uri="{FF2B5EF4-FFF2-40B4-BE49-F238E27FC236}">
                <a16:creationId xmlns:a16="http://schemas.microsoft.com/office/drawing/2014/main" id="{3786694F-94C9-9D5F-9006-61926812E5E8}"/>
              </a:ext>
            </a:extLst>
          </p:cNvPr>
          <p:cNvSpPr txBox="1"/>
          <p:nvPr/>
        </p:nvSpPr>
        <p:spPr>
          <a:xfrm>
            <a:off x="6693002" y="6538368"/>
            <a:ext cx="1596097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People Manager</a:t>
            </a:r>
          </a:p>
        </p:txBody>
      </p:sp>
      <p:grpSp>
        <p:nvGrpSpPr>
          <p:cNvPr id="55" name="Group 55">
            <a:extLst>
              <a:ext uri="{FF2B5EF4-FFF2-40B4-BE49-F238E27FC236}">
                <a16:creationId xmlns:a16="http://schemas.microsoft.com/office/drawing/2014/main" id="{92989626-D083-E408-E506-D20B9B78A1BA}"/>
              </a:ext>
            </a:extLst>
          </p:cNvPr>
          <p:cNvGrpSpPr/>
          <p:nvPr/>
        </p:nvGrpSpPr>
        <p:grpSpPr>
          <a:xfrm>
            <a:off x="8410521" y="6502173"/>
            <a:ext cx="330427" cy="330427"/>
            <a:chOff x="0" y="0"/>
            <a:chExt cx="812800" cy="812800"/>
          </a:xfrm>
        </p:grpSpPr>
        <p:sp>
          <p:nvSpPr>
            <p:cNvPr id="56" name="Freeform 56">
              <a:extLst>
                <a:ext uri="{FF2B5EF4-FFF2-40B4-BE49-F238E27FC236}">
                  <a16:creationId xmlns:a16="http://schemas.microsoft.com/office/drawing/2014/main" id="{F7F9E0F1-DFD9-ED28-9B06-E103C5265CB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8D9F4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7" name="TextBox 57">
              <a:extLst>
                <a:ext uri="{FF2B5EF4-FFF2-40B4-BE49-F238E27FC236}">
                  <a16:creationId xmlns:a16="http://schemas.microsoft.com/office/drawing/2014/main" id="{E92FFE14-7B82-403B-0BAB-7B2EB16705A9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8" name="TextBox 58">
            <a:extLst>
              <a:ext uri="{FF2B5EF4-FFF2-40B4-BE49-F238E27FC236}">
                <a16:creationId xmlns:a16="http://schemas.microsoft.com/office/drawing/2014/main" id="{B9C10E20-4EB6-16B2-033A-8A76F985891D}"/>
              </a:ext>
            </a:extLst>
          </p:cNvPr>
          <p:cNvSpPr txBox="1"/>
          <p:nvPr/>
        </p:nvSpPr>
        <p:spPr>
          <a:xfrm>
            <a:off x="8855248" y="6541086"/>
            <a:ext cx="898353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>
                <a:solidFill>
                  <a:srgbClr val="FFFFFF"/>
                </a:solidFill>
                <a:latin typeface="Arimo"/>
              </a:rPr>
              <a:t>Employee</a:t>
            </a:r>
          </a:p>
        </p:txBody>
      </p: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52BE90F-B99B-41FF-9C39-D47640F0B324}"/>
              </a:ext>
            </a:extLst>
          </p:cNvPr>
          <p:cNvGrpSpPr/>
          <p:nvPr/>
        </p:nvGrpSpPr>
        <p:grpSpPr>
          <a:xfrm>
            <a:off x="1738204" y="5901295"/>
            <a:ext cx="641686" cy="320843"/>
            <a:chOff x="0" y="0"/>
            <a:chExt cx="812800" cy="4064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02C8F1F7-D856-726F-7C98-C54FB69DC226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5A887BF9-122D-99DF-37EA-0472D04E89E2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1" name="Group 71">
            <a:extLst>
              <a:ext uri="{FF2B5EF4-FFF2-40B4-BE49-F238E27FC236}">
                <a16:creationId xmlns:a16="http://schemas.microsoft.com/office/drawing/2014/main" id="{FA4D7B1F-7DD0-3794-CF71-BE2D4C49B5E4}"/>
              </a:ext>
            </a:extLst>
          </p:cNvPr>
          <p:cNvGrpSpPr/>
          <p:nvPr/>
        </p:nvGrpSpPr>
        <p:grpSpPr>
          <a:xfrm>
            <a:off x="5767740" y="3292718"/>
            <a:ext cx="656072" cy="328036"/>
            <a:chOff x="0" y="0"/>
            <a:chExt cx="812800" cy="406400"/>
          </a:xfrm>
        </p:grpSpPr>
        <p:sp>
          <p:nvSpPr>
            <p:cNvPr id="72" name="Freeform 72">
              <a:extLst>
                <a:ext uri="{FF2B5EF4-FFF2-40B4-BE49-F238E27FC236}">
                  <a16:creationId xmlns:a16="http://schemas.microsoft.com/office/drawing/2014/main" id="{BBF56C43-0C56-C4C3-F902-5AF467DE2CCE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42C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3" name="TextBox 73">
              <a:extLst>
                <a:ext uri="{FF2B5EF4-FFF2-40B4-BE49-F238E27FC236}">
                  <a16:creationId xmlns:a16="http://schemas.microsoft.com/office/drawing/2014/main" id="{2D66A1ED-6217-7EDC-A882-34DC8B563F05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0" name="TextBox 38">
            <a:extLst>
              <a:ext uri="{FF2B5EF4-FFF2-40B4-BE49-F238E27FC236}">
                <a16:creationId xmlns:a16="http://schemas.microsoft.com/office/drawing/2014/main" id="{8474A568-06C9-A423-B20A-A84A4E8888B0}"/>
              </a:ext>
            </a:extLst>
          </p:cNvPr>
          <p:cNvSpPr txBox="1"/>
          <p:nvPr/>
        </p:nvSpPr>
        <p:spPr>
          <a:xfrm>
            <a:off x="5029657" y="2899082"/>
            <a:ext cx="2136536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*optional</a:t>
            </a:r>
          </a:p>
        </p:txBody>
      </p:sp>
      <p:grpSp>
        <p:nvGrpSpPr>
          <p:cNvPr id="81" name="Group 62">
            <a:extLst>
              <a:ext uri="{FF2B5EF4-FFF2-40B4-BE49-F238E27FC236}">
                <a16:creationId xmlns:a16="http://schemas.microsoft.com/office/drawing/2014/main" id="{15F6493B-926B-B8B7-6AA6-D31C4EE3375B}"/>
              </a:ext>
            </a:extLst>
          </p:cNvPr>
          <p:cNvGrpSpPr/>
          <p:nvPr/>
        </p:nvGrpSpPr>
        <p:grpSpPr>
          <a:xfrm>
            <a:off x="9736709" y="3273317"/>
            <a:ext cx="641686" cy="320843"/>
            <a:chOff x="0" y="0"/>
            <a:chExt cx="812800" cy="406400"/>
          </a:xfrm>
        </p:grpSpPr>
        <p:sp>
          <p:nvSpPr>
            <p:cNvPr id="82" name="Freeform 63">
              <a:extLst>
                <a:ext uri="{FF2B5EF4-FFF2-40B4-BE49-F238E27FC236}">
                  <a16:creationId xmlns:a16="http://schemas.microsoft.com/office/drawing/2014/main" id="{3FCE3ADF-46CA-2926-C581-AAB87A28A296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C8D9F4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3" name="TextBox 64">
              <a:extLst>
                <a:ext uri="{FF2B5EF4-FFF2-40B4-BE49-F238E27FC236}">
                  <a16:creationId xmlns:a16="http://schemas.microsoft.com/office/drawing/2014/main" id="{BEB35FEE-E34A-D567-8C54-4DC75A5EAA88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4" name="Group 65">
            <a:extLst>
              <a:ext uri="{FF2B5EF4-FFF2-40B4-BE49-F238E27FC236}">
                <a16:creationId xmlns:a16="http://schemas.microsoft.com/office/drawing/2014/main" id="{BE04F563-1B78-2DE3-B912-9E22BFEF78AB}"/>
              </a:ext>
            </a:extLst>
          </p:cNvPr>
          <p:cNvGrpSpPr/>
          <p:nvPr/>
        </p:nvGrpSpPr>
        <p:grpSpPr>
          <a:xfrm>
            <a:off x="1815542" y="3284200"/>
            <a:ext cx="641686" cy="320843"/>
            <a:chOff x="0" y="0"/>
            <a:chExt cx="812800" cy="406400"/>
          </a:xfrm>
        </p:grpSpPr>
        <p:sp>
          <p:nvSpPr>
            <p:cNvPr id="85" name="Freeform 66">
              <a:extLst>
                <a:ext uri="{FF2B5EF4-FFF2-40B4-BE49-F238E27FC236}">
                  <a16:creationId xmlns:a16="http://schemas.microsoft.com/office/drawing/2014/main" id="{94E05E47-DBAE-2E85-0AC2-5B35BA1F08F2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6" name="TextBox 67">
              <a:extLst>
                <a:ext uri="{FF2B5EF4-FFF2-40B4-BE49-F238E27FC236}">
                  <a16:creationId xmlns:a16="http://schemas.microsoft.com/office/drawing/2014/main" id="{343E8C7A-81C7-DA07-926D-F4C5E9B229B6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6089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194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EB45CD-9B45-E5D0-CAD2-9DBB770F0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7507682-7FDA-161C-EC9B-148E73F7486B}"/>
              </a:ext>
            </a:extLst>
          </p:cNvPr>
          <p:cNvSpPr/>
          <p:nvPr/>
        </p:nvSpPr>
        <p:spPr>
          <a:xfrm>
            <a:off x="10843325" y="311570"/>
            <a:ext cx="1024119" cy="1037787"/>
          </a:xfrm>
          <a:custGeom>
            <a:avLst/>
            <a:gdLst/>
            <a:ahLst/>
            <a:cxnLst/>
            <a:rect l="l" t="t" r="r" b="b"/>
            <a:pathLst>
              <a:path w="1536179" h="1556680">
                <a:moveTo>
                  <a:pt x="0" y="0"/>
                </a:moveTo>
                <a:lnTo>
                  <a:pt x="1536178" y="0"/>
                </a:lnTo>
                <a:lnTo>
                  <a:pt x="1536178" y="1556681"/>
                </a:lnTo>
                <a:lnTo>
                  <a:pt x="0" y="155668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r="-1" b="419"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7F82596-3682-A0FC-E236-B83A6B3AD111}"/>
              </a:ext>
            </a:extLst>
          </p:cNvPr>
          <p:cNvSpPr txBox="1"/>
          <p:nvPr/>
        </p:nvSpPr>
        <p:spPr>
          <a:xfrm>
            <a:off x="300979" y="375070"/>
            <a:ext cx="10542345" cy="460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520"/>
              </a:lnSpc>
            </a:pPr>
            <a:r>
              <a:rPr lang="en-US" sz="3666" spc="-66" dirty="0">
                <a:solidFill>
                  <a:srgbClr val="FF991F"/>
                </a:solidFill>
                <a:latin typeface="Arimo Bold"/>
              </a:rPr>
              <a:t>Mid Year Performance Review – Process Flow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4694B7A-171F-AF7C-D75E-767E4210837C}"/>
              </a:ext>
            </a:extLst>
          </p:cNvPr>
          <p:cNvSpPr txBox="1"/>
          <p:nvPr/>
        </p:nvSpPr>
        <p:spPr>
          <a:xfrm>
            <a:off x="622314" y="2768392"/>
            <a:ext cx="2867273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initiates PIP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(employee,  template choice )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AD689980-FC5B-49AE-3E58-20309946DDA6}"/>
              </a:ext>
            </a:extLst>
          </p:cNvPr>
          <p:cNvSpPr txBox="1"/>
          <p:nvPr/>
        </p:nvSpPr>
        <p:spPr>
          <a:xfrm>
            <a:off x="4591636" y="2768392"/>
            <a:ext cx="3008280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completes form 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(opportunity to upload document)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A1F52895-64E9-2E83-3FA1-861E74F5AEBC}"/>
              </a:ext>
            </a:extLst>
          </p:cNvPr>
          <p:cNvSpPr txBox="1"/>
          <p:nvPr/>
        </p:nvSpPr>
        <p:spPr>
          <a:xfrm>
            <a:off x="8648409" y="2889549"/>
            <a:ext cx="2857791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728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 Reminder – Legal Review 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83109200-2D8F-4B7E-1DF2-F005180E0001}"/>
              </a:ext>
            </a:extLst>
          </p:cNvPr>
          <p:cNvSpPr txBox="1"/>
          <p:nvPr/>
        </p:nvSpPr>
        <p:spPr>
          <a:xfrm>
            <a:off x="622314" y="4826355"/>
            <a:ext cx="2873466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HRBP Review &amp; Approval </a:t>
            </a:r>
          </a:p>
          <a:p>
            <a:pPr algn="ctr" defTabSz="609630">
              <a:lnSpc>
                <a:spcPts val="1600"/>
              </a:lnSpc>
            </a:pPr>
            <a:r>
              <a:rPr lang="en-US" sz="1333">
                <a:solidFill>
                  <a:srgbClr val="FFFFFF"/>
                </a:solidFill>
                <a:latin typeface="Arimo"/>
              </a:rPr>
              <a:t>(edit, opportunity to upload document)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3B50222C-0726-6164-B311-C9F29031BCD1}"/>
              </a:ext>
            </a:extLst>
          </p:cNvPr>
          <p:cNvSpPr txBox="1"/>
          <p:nvPr/>
        </p:nvSpPr>
        <p:spPr>
          <a:xfrm>
            <a:off x="4666881" y="4686655"/>
            <a:ext cx="2857791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acknowledgement </a:t>
            </a:r>
            <a:r>
              <a:rPr lang="en-US" sz="1600" dirty="0">
                <a:solidFill>
                  <a:srgbClr val="FFFFFF"/>
                </a:solidFill>
                <a:latin typeface="Arimo"/>
              </a:rPr>
              <a:t>of meeting with employee</a:t>
            </a:r>
          </a:p>
        </p:txBody>
      </p:sp>
      <p:grpSp>
        <p:nvGrpSpPr>
          <p:cNvPr id="9" name="Group 9">
            <a:extLst>
              <a:ext uri="{FF2B5EF4-FFF2-40B4-BE49-F238E27FC236}">
                <a16:creationId xmlns:a16="http://schemas.microsoft.com/office/drawing/2014/main" id="{2AA3D897-9D04-96C9-FDC0-F1B7801535D7}"/>
              </a:ext>
            </a:extLst>
          </p:cNvPr>
          <p:cNvGrpSpPr/>
          <p:nvPr/>
        </p:nvGrpSpPr>
        <p:grpSpPr>
          <a:xfrm>
            <a:off x="312768" y="1736084"/>
            <a:ext cx="3647234" cy="1692916"/>
            <a:chOff x="0" y="0"/>
            <a:chExt cx="998358" cy="463402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3E57DA70-82BA-3E3E-8295-DF90A57B1D88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40914AF6-EBD9-4BBD-EE89-017C1635AEFF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C5D36CFA-0829-2E5A-8119-72B50CB5466A}"/>
              </a:ext>
            </a:extLst>
          </p:cNvPr>
          <p:cNvGrpSpPr/>
          <p:nvPr/>
        </p:nvGrpSpPr>
        <p:grpSpPr>
          <a:xfrm>
            <a:off x="4273166" y="1736084"/>
            <a:ext cx="3647234" cy="1692916"/>
            <a:chOff x="0" y="0"/>
            <a:chExt cx="998358" cy="463402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E8016391-F7D2-1FCF-7A79-AA3EB1084FD8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639D568C-637F-4BB1-90AA-9E223093183D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CCD78BA7-6A84-D577-1042-3284311F8402}"/>
              </a:ext>
            </a:extLst>
          </p:cNvPr>
          <p:cNvGrpSpPr/>
          <p:nvPr/>
        </p:nvGrpSpPr>
        <p:grpSpPr>
          <a:xfrm>
            <a:off x="8231998" y="1736084"/>
            <a:ext cx="3647234" cy="1692916"/>
            <a:chOff x="0" y="0"/>
            <a:chExt cx="998358" cy="463402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6DE31316-D8DC-5F17-112D-D1AF5C5F06D0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C3866BC4-D937-AC1F-A9D9-52E2AA0E0203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8" name="Group 18">
            <a:extLst>
              <a:ext uri="{FF2B5EF4-FFF2-40B4-BE49-F238E27FC236}">
                <a16:creationId xmlns:a16="http://schemas.microsoft.com/office/drawing/2014/main" id="{7D147A2C-77AC-A2DA-40BF-0B815D94D555}"/>
              </a:ext>
            </a:extLst>
          </p:cNvPr>
          <p:cNvGrpSpPr/>
          <p:nvPr/>
        </p:nvGrpSpPr>
        <p:grpSpPr>
          <a:xfrm>
            <a:off x="300979" y="4368800"/>
            <a:ext cx="3647234" cy="1692916"/>
            <a:chOff x="0" y="0"/>
            <a:chExt cx="998358" cy="463402"/>
          </a:xfrm>
        </p:grpSpPr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3E9FEE15-9AA7-2F52-F97F-AD9A12561B64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TextBox 20">
              <a:extLst>
                <a:ext uri="{FF2B5EF4-FFF2-40B4-BE49-F238E27FC236}">
                  <a16:creationId xmlns:a16="http://schemas.microsoft.com/office/drawing/2014/main" id="{108BE67B-C0E2-49AF-D8A2-BA2CA14617A4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1" name="Group 21">
            <a:extLst>
              <a:ext uri="{FF2B5EF4-FFF2-40B4-BE49-F238E27FC236}">
                <a16:creationId xmlns:a16="http://schemas.microsoft.com/office/drawing/2014/main" id="{660C70C0-1186-2B55-4EA3-6DD08AC356C6}"/>
              </a:ext>
            </a:extLst>
          </p:cNvPr>
          <p:cNvGrpSpPr/>
          <p:nvPr/>
        </p:nvGrpSpPr>
        <p:grpSpPr>
          <a:xfrm>
            <a:off x="4273166" y="4368800"/>
            <a:ext cx="3647234" cy="1692916"/>
            <a:chOff x="0" y="0"/>
            <a:chExt cx="998358" cy="463402"/>
          </a:xfrm>
        </p:grpSpPr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C0A9E8A7-0973-BCC0-B81D-BB67ACBB5A4C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TextBox 23">
              <a:extLst>
                <a:ext uri="{FF2B5EF4-FFF2-40B4-BE49-F238E27FC236}">
                  <a16:creationId xmlns:a16="http://schemas.microsoft.com/office/drawing/2014/main" id="{1C74180D-B148-0ECB-6F16-8ACA48657CF2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4" name="AutoShape 24">
            <a:extLst>
              <a:ext uri="{FF2B5EF4-FFF2-40B4-BE49-F238E27FC236}">
                <a16:creationId xmlns:a16="http://schemas.microsoft.com/office/drawing/2014/main" id="{FD4A01D7-5167-73B0-76AF-C22DDCF6C625}"/>
              </a:ext>
            </a:extLst>
          </p:cNvPr>
          <p:cNvSpPr/>
          <p:nvPr/>
        </p:nvSpPr>
        <p:spPr>
          <a:xfrm>
            <a:off x="1565069" y="3933388"/>
            <a:ext cx="9278256" cy="0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5" name="Group 25">
            <a:extLst>
              <a:ext uri="{FF2B5EF4-FFF2-40B4-BE49-F238E27FC236}">
                <a16:creationId xmlns:a16="http://schemas.microsoft.com/office/drawing/2014/main" id="{9721A02F-386B-3AC8-CDFD-98D1AAB621F7}"/>
              </a:ext>
            </a:extLst>
          </p:cNvPr>
          <p:cNvGrpSpPr/>
          <p:nvPr/>
        </p:nvGrpSpPr>
        <p:grpSpPr>
          <a:xfrm rot="5400000">
            <a:off x="1494486" y="3933388"/>
            <a:ext cx="281354" cy="281354"/>
            <a:chOff x="0" y="0"/>
            <a:chExt cx="812800" cy="812800"/>
          </a:xfrm>
        </p:grpSpPr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CD7CA0FE-23F8-936E-4E9E-53A9A05173A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TextBox 27">
              <a:extLst>
                <a:ext uri="{FF2B5EF4-FFF2-40B4-BE49-F238E27FC236}">
                  <a16:creationId xmlns:a16="http://schemas.microsoft.com/office/drawing/2014/main" id="{008C6C60-EB3E-5AD8-FF23-71D245116B7E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8" name="Group 28">
            <a:extLst>
              <a:ext uri="{FF2B5EF4-FFF2-40B4-BE49-F238E27FC236}">
                <a16:creationId xmlns:a16="http://schemas.microsoft.com/office/drawing/2014/main" id="{CA5A4FA3-A0E5-111A-AEA6-D84497678B60}"/>
              </a:ext>
            </a:extLst>
          </p:cNvPr>
          <p:cNvGrpSpPr/>
          <p:nvPr/>
        </p:nvGrpSpPr>
        <p:grpSpPr>
          <a:xfrm>
            <a:off x="3975907" y="2582542"/>
            <a:ext cx="281354" cy="281354"/>
            <a:chOff x="0" y="0"/>
            <a:chExt cx="812800" cy="812800"/>
          </a:xfrm>
        </p:grpSpPr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A1CC0213-17F0-650A-81F4-CF912B1CDEB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TextBox 30">
              <a:extLst>
                <a:ext uri="{FF2B5EF4-FFF2-40B4-BE49-F238E27FC236}">
                  <a16:creationId xmlns:a16="http://schemas.microsoft.com/office/drawing/2014/main" id="{A207D854-480F-68B4-01FD-AAB461F2FCF3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1" name="Group 31">
            <a:extLst>
              <a:ext uri="{FF2B5EF4-FFF2-40B4-BE49-F238E27FC236}">
                <a16:creationId xmlns:a16="http://schemas.microsoft.com/office/drawing/2014/main" id="{B81442A3-4AE0-5D16-2ADE-690C33C53F2B}"/>
              </a:ext>
            </a:extLst>
          </p:cNvPr>
          <p:cNvGrpSpPr/>
          <p:nvPr/>
        </p:nvGrpSpPr>
        <p:grpSpPr>
          <a:xfrm>
            <a:off x="7935522" y="2582542"/>
            <a:ext cx="281354" cy="281354"/>
            <a:chOff x="0" y="0"/>
            <a:chExt cx="812800" cy="812800"/>
          </a:xfrm>
        </p:grpSpPr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DC38EB58-625E-881F-F3DE-BE4225D8C98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TextBox 33">
              <a:extLst>
                <a:ext uri="{FF2B5EF4-FFF2-40B4-BE49-F238E27FC236}">
                  <a16:creationId xmlns:a16="http://schemas.microsoft.com/office/drawing/2014/main" id="{B0C7B324-8268-90C1-255E-9A4A238E54A5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4" name="Group 34">
            <a:extLst>
              <a:ext uri="{FF2B5EF4-FFF2-40B4-BE49-F238E27FC236}">
                <a16:creationId xmlns:a16="http://schemas.microsoft.com/office/drawing/2014/main" id="{E8C23F15-9BC8-B33E-F825-3436E321D105}"/>
              </a:ext>
            </a:extLst>
          </p:cNvPr>
          <p:cNvGrpSpPr/>
          <p:nvPr/>
        </p:nvGrpSpPr>
        <p:grpSpPr>
          <a:xfrm>
            <a:off x="3975907" y="5074582"/>
            <a:ext cx="281354" cy="281354"/>
            <a:chOff x="0" y="0"/>
            <a:chExt cx="812800" cy="812800"/>
          </a:xfrm>
        </p:grpSpPr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26966163-57FD-A2AA-07FA-44914D9B9B5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TextBox 36">
              <a:extLst>
                <a:ext uri="{FF2B5EF4-FFF2-40B4-BE49-F238E27FC236}">
                  <a16:creationId xmlns:a16="http://schemas.microsoft.com/office/drawing/2014/main" id="{F8B3B546-0644-746C-4791-36CB9AB7D230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0" name="TextBox 40">
            <a:extLst>
              <a:ext uri="{FF2B5EF4-FFF2-40B4-BE49-F238E27FC236}">
                <a16:creationId xmlns:a16="http://schemas.microsoft.com/office/drawing/2014/main" id="{485F39C1-6DFF-F70A-12FC-158408E5E01A}"/>
              </a:ext>
            </a:extLst>
          </p:cNvPr>
          <p:cNvSpPr txBox="1"/>
          <p:nvPr/>
        </p:nvSpPr>
        <p:spPr>
          <a:xfrm>
            <a:off x="4568053" y="4798284"/>
            <a:ext cx="3048053" cy="730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Process Complete</a:t>
            </a:r>
          </a:p>
          <a:p>
            <a:pPr algn="ctr" defTabSz="609630">
              <a:lnSpc>
                <a:spcPts val="1919"/>
              </a:lnSpc>
            </a:pPr>
            <a:endParaRPr lang="en-US" sz="1600" dirty="0">
              <a:solidFill>
                <a:srgbClr val="041941"/>
              </a:solidFill>
              <a:latin typeface="Arimo Bold"/>
            </a:endParaRPr>
          </a:p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Goals will be on Employee Profile</a:t>
            </a:r>
          </a:p>
        </p:txBody>
      </p:sp>
      <p:sp>
        <p:nvSpPr>
          <p:cNvPr id="42" name="AutoShape 42">
            <a:extLst>
              <a:ext uri="{FF2B5EF4-FFF2-40B4-BE49-F238E27FC236}">
                <a16:creationId xmlns:a16="http://schemas.microsoft.com/office/drawing/2014/main" id="{38DE5C30-CD7F-AC99-25B3-8DA1B340C690}"/>
              </a:ext>
            </a:extLst>
          </p:cNvPr>
          <p:cNvSpPr/>
          <p:nvPr/>
        </p:nvSpPr>
        <p:spPr>
          <a:xfrm flipV="1">
            <a:off x="10830625" y="3429000"/>
            <a:ext cx="0" cy="493189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3" name="Group 43">
            <a:extLst>
              <a:ext uri="{FF2B5EF4-FFF2-40B4-BE49-F238E27FC236}">
                <a16:creationId xmlns:a16="http://schemas.microsoft.com/office/drawing/2014/main" id="{B439E260-319C-FA74-0219-D1F37B012EEC}"/>
              </a:ext>
            </a:extLst>
          </p:cNvPr>
          <p:cNvGrpSpPr/>
          <p:nvPr/>
        </p:nvGrpSpPr>
        <p:grpSpPr>
          <a:xfrm>
            <a:off x="2881837" y="6487166"/>
            <a:ext cx="330427" cy="330427"/>
            <a:chOff x="0" y="0"/>
            <a:chExt cx="812800" cy="812800"/>
          </a:xfrm>
        </p:grpSpPr>
        <p:sp>
          <p:nvSpPr>
            <p:cNvPr id="44" name="Freeform 44">
              <a:extLst>
                <a:ext uri="{FF2B5EF4-FFF2-40B4-BE49-F238E27FC236}">
                  <a16:creationId xmlns:a16="http://schemas.microsoft.com/office/drawing/2014/main" id="{213C64F4-DF8C-B57F-65D6-4F081155DF4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C9A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5" name="TextBox 45">
              <a:extLst>
                <a:ext uri="{FF2B5EF4-FFF2-40B4-BE49-F238E27FC236}">
                  <a16:creationId xmlns:a16="http://schemas.microsoft.com/office/drawing/2014/main" id="{03AAB9EE-68A2-0EEB-20B4-51DC792D89E2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523CD76A-E33A-2226-D286-84689D3F3744}"/>
              </a:ext>
            </a:extLst>
          </p:cNvPr>
          <p:cNvGrpSpPr/>
          <p:nvPr/>
        </p:nvGrpSpPr>
        <p:grpSpPr>
          <a:xfrm>
            <a:off x="4572000" y="6487166"/>
            <a:ext cx="330427" cy="330427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B27C51E4-196A-447F-4064-C399F309546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42CC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F1529ACD-EA0B-2938-A65D-ADE26909172A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B0DDF84B-0497-8882-876A-0B75500B663B}"/>
              </a:ext>
            </a:extLst>
          </p:cNvPr>
          <p:cNvGrpSpPr/>
          <p:nvPr/>
        </p:nvGrpSpPr>
        <p:grpSpPr>
          <a:xfrm>
            <a:off x="6248400" y="6487166"/>
            <a:ext cx="330427" cy="330427"/>
            <a:chOff x="0" y="0"/>
            <a:chExt cx="812800" cy="812800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4FC5B983-D171-87DB-40B7-D8AC9415027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1" name="TextBox 51">
              <a:extLst>
                <a:ext uri="{FF2B5EF4-FFF2-40B4-BE49-F238E27FC236}">
                  <a16:creationId xmlns:a16="http://schemas.microsoft.com/office/drawing/2014/main" id="{880A5A1B-93F3-BEC8-A3A4-A05EA4729549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2" name="TextBox 52">
            <a:extLst>
              <a:ext uri="{FF2B5EF4-FFF2-40B4-BE49-F238E27FC236}">
                <a16:creationId xmlns:a16="http://schemas.microsoft.com/office/drawing/2014/main" id="{562BCE54-EE9E-1194-4317-672C9EBD8A8C}"/>
              </a:ext>
            </a:extLst>
          </p:cNvPr>
          <p:cNvSpPr txBox="1"/>
          <p:nvPr/>
        </p:nvSpPr>
        <p:spPr>
          <a:xfrm>
            <a:off x="3328830" y="6526079"/>
            <a:ext cx="1040085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Partner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9E003C59-668A-3D9D-C753-7DFBE9A4C12F}"/>
              </a:ext>
            </a:extLst>
          </p:cNvPr>
          <p:cNvSpPr txBox="1"/>
          <p:nvPr/>
        </p:nvSpPr>
        <p:spPr>
          <a:xfrm>
            <a:off x="5018993" y="6526078"/>
            <a:ext cx="1265443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Admin</a:t>
            </a:r>
          </a:p>
        </p:txBody>
      </p:sp>
      <p:sp>
        <p:nvSpPr>
          <p:cNvPr id="54" name="TextBox 54">
            <a:extLst>
              <a:ext uri="{FF2B5EF4-FFF2-40B4-BE49-F238E27FC236}">
                <a16:creationId xmlns:a16="http://schemas.microsoft.com/office/drawing/2014/main" id="{B77C3FFA-BB46-FC13-D24B-B92F3696E371}"/>
              </a:ext>
            </a:extLst>
          </p:cNvPr>
          <p:cNvSpPr txBox="1"/>
          <p:nvPr/>
        </p:nvSpPr>
        <p:spPr>
          <a:xfrm>
            <a:off x="6693002" y="6538368"/>
            <a:ext cx="1596097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People Manager</a:t>
            </a:r>
          </a:p>
        </p:txBody>
      </p:sp>
      <p:grpSp>
        <p:nvGrpSpPr>
          <p:cNvPr id="55" name="Group 55">
            <a:extLst>
              <a:ext uri="{FF2B5EF4-FFF2-40B4-BE49-F238E27FC236}">
                <a16:creationId xmlns:a16="http://schemas.microsoft.com/office/drawing/2014/main" id="{4D2DC2E8-E232-F184-3CD9-2581136A038D}"/>
              </a:ext>
            </a:extLst>
          </p:cNvPr>
          <p:cNvGrpSpPr/>
          <p:nvPr/>
        </p:nvGrpSpPr>
        <p:grpSpPr>
          <a:xfrm>
            <a:off x="8410521" y="6502173"/>
            <a:ext cx="330427" cy="330427"/>
            <a:chOff x="0" y="0"/>
            <a:chExt cx="812800" cy="812800"/>
          </a:xfrm>
        </p:grpSpPr>
        <p:sp>
          <p:nvSpPr>
            <p:cNvPr id="56" name="Freeform 56">
              <a:extLst>
                <a:ext uri="{FF2B5EF4-FFF2-40B4-BE49-F238E27FC236}">
                  <a16:creationId xmlns:a16="http://schemas.microsoft.com/office/drawing/2014/main" id="{B7F01C7A-8766-E42F-8A6D-9A3A8F30CC3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8D9F4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7" name="TextBox 57">
              <a:extLst>
                <a:ext uri="{FF2B5EF4-FFF2-40B4-BE49-F238E27FC236}">
                  <a16:creationId xmlns:a16="http://schemas.microsoft.com/office/drawing/2014/main" id="{DB725913-7073-B088-09EA-7A73892E69B9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8" name="TextBox 58">
            <a:extLst>
              <a:ext uri="{FF2B5EF4-FFF2-40B4-BE49-F238E27FC236}">
                <a16:creationId xmlns:a16="http://schemas.microsoft.com/office/drawing/2014/main" id="{D2CD1DEB-5D36-2BD7-D0C3-EE3667C5FD66}"/>
              </a:ext>
            </a:extLst>
          </p:cNvPr>
          <p:cNvSpPr txBox="1"/>
          <p:nvPr/>
        </p:nvSpPr>
        <p:spPr>
          <a:xfrm>
            <a:off x="8855248" y="6541086"/>
            <a:ext cx="898353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>
                <a:solidFill>
                  <a:srgbClr val="FFFFFF"/>
                </a:solidFill>
                <a:latin typeface="Arimo"/>
              </a:rPr>
              <a:t>Employee</a:t>
            </a:r>
          </a:p>
        </p:txBody>
      </p:sp>
      <p:grpSp>
        <p:nvGrpSpPr>
          <p:cNvPr id="71" name="Group 71">
            <a:extLst>
              <a:ext uri="{FF2B5EF4-FFF2-40B4-BE49-F238E27FC236}">
                <a16:creationId xmlns:a16="http://schemas.microsoft.com/office/drawing/2014/main" id="{B5F4087E-6FCB-DB15-C4A2-EC501C732215}"/>
              </a:ext>
            </a:extLst>
          </p:cNvPr>
          <p:cNvGrpSpPr/>
          <p:nvPr/>
        </p:nvGrpSpPr>
        <p:grpSpPr>
          <a:xfrm>
            <a:off x="5767740" y="3292718"/>
            <a:ext cx="656072" cy="328036"/>
            <a:chOff x="0" y="0"/>
            <a:chExt cx="812800" cy="406400"/>
          </a:xfrm>
        </p:grpSpPr>
        <p:sp>
          <p:nvSpPr>
            <p:cNvPr id="72" name="Freeform 72">
              <a:extLst>
                <a:ext uri="{FF2B5EF4-FFF2-40B4-BE49-F238E27FC236}">
                  <a16:creationId xmlns:a16="http://schemas.microsoft.com/office/drawing/2014/main" id="{D36E2065-F6BD-4420-1ED5-400D1FF7C75C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42C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3" name="TextBox 73">
              <a:extLst>
                <a:ext uri="{FF2B5EF4-FFF2-40B4-BE49-F238E27FC236}">
                  <a16:creationId xmlns:a16="http://schemas.microsoft.com/office/drawing/2014/main" id="{A805EAE7-885D-2C99-B61E-06B229543A17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4" name="Group 65">
            <a:extLst>
              <a:ext uri="{FF2B5EF4-FFF2-40B4-BE49-F238E27FC236}">
                <a16:creationId xmlns:a16="http://schemas.microsoft.com/office/drawing/2014/main" id="{74D91730-3A3C-CB03-C341-E119A0E896E0}"/>
              </a:ext>
            </a:extLst>
          </p:cNvPr>
          <p:cNvGrpSpPr/>
          <p:nvPr/>
        </p:nvGrpSpPr>
        <p:grpSpPr>
          <a:xfrm>
            <a:off x="2343256" y="3282510"/>
            <a:ext cx="641686" cy="320843"/>
            <a:chOff x="0" y="0"/>
            <a:chExt cx="812800" cy="406400"/>
          </a:xfrm>
        </p:grpSpPr>
        <p:sp>
          <p:nvSpPr>
            <p:cNvPr id="85" name="Freeform 66">
              <a:extLst>
                <a:ext uri="{FF2B5EF4-FFF2-40B4-BE49-F238E27FC236}">
                  <a16:creationId xmlns:a16="http://schemas.microsoft.com/office/drawing/2014/main" id="{8F3E34AB-2AA7-40BD-936D-875EF5719CA8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6" name="TextBox 67">
              <a:extLst>
                <a:ext uri="{FF2B5EF4-FFF2-40B4-BE49-F238E27FC236}">
                  <a16:creationId xmlns:a16="http://schemas.microsoft.com/office/drawing/2014/main" id="{6D5A5DD2-16A4-F82D-7599-A2366D7956D2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7" name="TextBox 37">
            <a:extLst>
              <a:ext uri="{FF2B5EF4-FFF2-40B4-BE49-F238E27FC236}">
                <a16:creationId xmlns:a16="http://schemas.microsoft.com/office/drawing/2014/main" id="{3696F81E-67F5-94D4-1F2A-646050AA2FFF}"/>
              </a:ext>
            </a:extLst>
          </p:cNvPr>
          <p:cNvSpPr txBox="1"/>
          <p:nvPr/>
        </p:nvSpPr>
        <p:spPr>
          <a:xfrm>
            <a:off x="710489" y="2334892"/>
            <a:ext cx="2697115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HR Admin Launches annual Review</a:t>
            </a:r>
          </a:p>
        </p:txBody>
      </p:sp>
      <p:grpSp>
        <p:nvGrpSpPr>
          <p:cNvPr id="88" name="Group 74">
            <a:extLst>
              <a:ext uri="{FF2B5EF4-FFF2-40B4-BE49-F238E27FC236}">
                <a16:creationId xmlns:a16="http://schemas.microsoft.com/office/drawing/2014/main" id="{E28C5F73-2BB3-759C-8F89-65F426D4D4A4}"/>
              </a:ext>
            </a:extLst>
          </p:cNvPr>
          <p:cNvGrpSpPr/>
          <p:nvPr/>
        </p:nvGrpSpPr>
        <p:grpSpPr>
          <a:xfrm>
            <a:off x="1775840" y="3291065"/>
            <a:ext cx="641686" cy="320843"/>
            <a:chOff x="0" y="0"/>
            <a:chExt cx="812800" cy="406400"/>
          </a:xfrm>
        </p:grpSpPr>
        <p:sp>
          <p:nvSpPr>
            <p:cNvPr id="89" name="Freeform 75">
              <a:extLst>
                <a:ext uri="{FF2B5EF4-FFF2-40B4-BE49-F238E27FC236}">
                  <a16:creationId xmlns:a16="http://schemas.microsoft.com/office/drawing/2014/main" id="{0BE336CE-E56C-5607-65CB-B8F39EB20CFA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4C9A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0" name="TextBox 76">
              <a:extLst>
                <a:ext uri="{FF2B5EF4-FFF2-40B4-BE49-F238E27FC236}">
                  <a16:creationId xmlns:a16="http://schemas.microsoft.com/office/drawing/2014/main" id="{47169538-C531-32A7-6263-54BE4D19B466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1" name="Group 71">
            <a:extLst>
              <a:ext uri="{FF2B5EF4-FFF2-40B4-BE49-F238E27FC236}">
                <a16:creationId xmlns:a16="http://schemas.microsoft.com/office/drawing/2014/main" id="{2B3D0951-0985-8354-398B-3CBF2F65E8BC}"/>
              </a:ext>
            </a:extLst>
          </p:cNvPr>
          <p:cNvGrpSpPr/>
          <p:nvPr/>
        </p:nvGrpSpPr>
        <p:grpSpPr>
          <a:xfrm>
            <a:off x="1236789" y="3283872"/>
            <a:ext cx="656072" cy="328036"/>
            <a:chOff x="0" y="0"/>
            <a:chExt cx="812800" cy="406400"/>
          </a:xfrm>
        </p:grpSpPr>
        <p:sp>
          <p:nvSpPr>
            <p:cNvPr id="92" name="Freeform 72">
              <a:extLst>
                <a:ext uri="{FF2B5EF4-FFF2-40B4-BE49-F238E27FC236}">
                  <a16:creationId xmlns:a16="http://schemas.microsoft.com/office/drawing/2014/main" id="{35DEEE94-32BC-3B91-0841-DBD6376DEFB3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42C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3" name="TextBox 73">
              <a:extLst>
                <a:ext uri="{FF2B5EF4-FFF2-40B4-BE49-F238E27FC236}">
                  <a16:creationId xmlns:a16="http://schemas.microsoft.com/office/drawing/2014/main" id="{36501F49-E68B-CBD0-D1A0-107DBF461D10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94" name="TextBox 39">
            <a:extLst>
              <a:ext uri="{FF2B5EF4-FFF2-40B4-BE49-F238E27FC236}">
                <a16:creationId xmlns:a16="http://schemas.microsoft.com/office/drawing/2014/main" id="{2003C138-2D37-7524-83E8-51749C36B4DE}"/>
              </a:ext>
            </a:extLst>
          </p:cNvPr>
          <p:cNvSpPr txBox="1"/>
          <p:nvPr/>
        </p:nvSpPr>
        <p:spPr>
          <a:xfrm>
            <a:off x="4617775" y="2322227"/>
            <a:ext cx="2964017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completes manager evaluation</a:t>
            </a:r>
          </a:p>
        </p:txBody>
      </p:sp>
      <p:sp>
        <p:nvSpPr>
          <p:cNvPr id="95" name="TextBox 41">
            <a:extLst>
              <a:ext uri="{FF2B5EF4-FFF2-40B4-BE49-F238E27FC236}">
                <a16:creationId xmlns:a16="http://schemas.microsoft.com/office/drawing/2014/main" id="{803228FC-EC1D-D025-9577-8AE899BC24F7}"/>
              </a:ext>
            </a:extLst>
          </p:cNvPr>
          <p:cNvSpPr txBox="1"/>
          <p:nvPr/>
        </p:nvSpPr>
        <p:spPr>
          <a:xfrm>
            <a:off x="8616560" y="2304882"/>
            <a:ext cx="2878109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Reminder to discuss evaluation with employee</a:t>
            </a:r>
          </a:p>
        </p:txBody>
      </p:sp>
      <p:grpSp>
        <p:nvGrpSpPr>
          <p:cNvPr id="96" name="Group 65">
            <a:extLst>
              <a:ext uri="{FF2B5EF4-FFF2-40B4-BE49-F238E27FC236}">
                <a16:creationId xmlns:a16="http://schemas.microsoft.com/office/drawing/2014/main" id="{D728D687-854D-B75F-2978-BDAF7268BE92}"/>
              </a:ext>
            </a:extLst>
          </p:cNvPr>
          <p:cNvGrpSpPr/>
          <p:nvPr/>
        </p:nvGrpSpPr>
        <p:grpSpPr>
          <a:xfrm>
            <a:off x="9774474" y="3317256"/>
            <a:ext cx="641686" cy="320843"/>
            <a:chOff x="0" y="0"/>
            <a:chExt cx="812800" cy="4064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B2C1EE4B-6595-90D5-9D8D-4512EF36C1C5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7CBCA116-E1C8-8B0B-C239-3AA8C7D5FFE2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9" name="Group 59">
            <a:extLst>
              <a:ext uri="{FF2B5EF4-FFF2-40B4-BE49-F238E27FC236}">
                <a16:creationId xmlns:a16="http://schemas.microsoft.com/office/drawing/2014/main" id="{E44AE20E-3E41-BC50-B334-AC1DC3CCB8F6}"/>
              </a:ext>
            </a:extLst>
          </p:cNvPr>
          <p:cNvGrpSpPr/>
          <p:nvPr/>
        </p:nvGrpSpPr>
        <p:grpSpPr>
          <a:xfrm>
            <a:off x="1803753" y="5953597"/>
            <a:ext cx="641686" cy="320843"/>
            <a:chOff x="0" y="0"/>
            <a:chExt cx="812800" cy="406400"/>
          </a:xfrm>
        </p:grpSpPr>
        <p:sp>
          <p:nvSpPr>
            <p:cNvPr id="100" name="Freeform 60">
              <a:extLst>
                <a:ext uri="{FF2B5EF4-FFF2-40B4-BE49-F238E27FC236}">
                  <a16:creationId xmlns:a16="http://schemas.microsoft.com/office/drawing/2014/main" id="{6FD2F743-8EFA-7D34-31DE-C9CD29A52270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C8D9F4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TextBox 61">
              <a:extLst>
                <a:ext uri="{FF2B5EF4-FFF2-40B4-BE49-F238E27FC236}">
                  <a16:creationId xmlns:a16="http://schemas.microsoft.com/office/drawing/2014/main" id="{8C57F116-C8A4-94F0-B7F9-561025981723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80970F80-B0B4-F401-2BB6-52E1213E9FEB}"/>
              </a:ext>
            </a:extLst>
          </p:cNvPr>
          <p:cNvSpPr txBox="1"/>
          <p:nvPr/>
        </p:nvSpPr>
        <p:spPr>
          <a:xfrm>
            <a:off x="691856" y="4842252"/>
            <a:ext cx="2728187" cy="579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Employee acknowledgement and comments*</a:t>
            </a:r>
          </a:p>
        </p:txBody>
      </p:sp>
      <p:sp>
        <p:nvSpPr>
          <p:cNvPr id="104" name="TextBox 38">
            <a:extLst>
              <a:ext uri="{FF2B5EF4-FFF2-40B4-BE49-F238E27FC236}">
                <a16:creationId xmlns:a16="http://schemas.microsoft.com/office/drawing/2014/main" id="{7495F959-1F74-FE00-761D-241B11EE20E5}"/>
              </a:ext>
            </a:extLst>
          </p:cNvPr>
          <p:cNvSpPr txBox="1"/>
          <p:nvPr/>
        </p:nvSpPr>
        <p:spPr>
          <a:xfrm>
            <a:off x="402398" y="5525150"/>
            <a:ext cx="3307102" cy="219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100" dirty="0">
                <a:solidFill>
                  <a:srgbClr val="041941"/>
                </a:solidFill>
                <a:latin typeface="Arimo Bold"/>
              </a:rPr>
              <a:t>* Hourly staff excluded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4012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19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843325" y="311570"/>
            <a:ext cx="1024119" cy="1037787"/>
          </a:xfrm>
          <a:custGeom>
            <a:avLst/>
            <a:gdLst/>
            <a:ahLst/>
            <a:cxnLst/>
            <a:rect l="l" t="t" r="r" b="b"/>
            <a:pathLst>
              <a:path w="1536179" h="1556680">
                <a:moveTo>
                  <a:pt x="0" y="0"/>
                </a:moveTo>
                <a:lnTo>
                  <a:pt x="1536178" y="0"/>
                </a:lnTo>
                <a:lnTo>
                  <a:pt x="1536178" y="1556681"/>
                </a:lnTo>
                <a:lnTo>
                  <a:pt x="0" y="155668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r="-1" b="419"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00979" y="375070"/>
            <a:ext cx="10542345" cy="460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520"/>
              </a:lnSpc>
            </a:pPr>
            <a:r>
              <a:rPr lang="en-US" sz="3666" spc="-66" dirty="0">
                <a:solidFill>
                  <a:srgbClr val="FF991F"/>
                </a:solidFill>
                <a:latin typeface="Arimo Bold"/>
              </a:rPr>
              <a:t>Annual Performance Review – Process Flow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622314" y="2768392"/>
            <a:ext cx="2867273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initiates PIP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(employee,  template choice )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591636" y="2768392"/>
            <a:ext cx="3008280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completes form 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(opportunity to upload document)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8648409" y="2889549"/>
            <a:ext cx="2857791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728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 Reminder – Legal Review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22314" y="4826355"/>
            <a:ext cx="2873466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HRBP Review &amp; Approval </a:t>
            </a:r>
          </a:p>
          <a:p>
            <a:pPr algn="ctr" defTabSz="609630">
              <a:lnSpc>
                <a:spcPts val="1600"/>
              </a:lnSpc>
            </a:pPr>
            <a:r>
              <a:rPr lang="en-US" sz="1333">
                <a:solidFill>
                  <a:srgbClr val="FFFFFF"/>
                </a:solidFill>
                <a:latin typeface="Arimo"/>
              </a:rPr>
              <a:t>(edit, opportunity to upload document)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666881" y="4686655"/>
            <a:ext cx="2857791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acknowledgement </a:t>
            </a:r>
            <a:r>
              <a:rPr lang="en-US" sz="1600" dirty="0">
                <a:solidFill>
                  <a:srgbClr val="FFFFFF"/>
                </a:solidFill>
                <a:latin typeface="Arimo"/>
              </a:rPr>
              <a:t>of meeting with employee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312768" y="1736084"/>
            <a:ext cx="3647234" cy="1692916"/>
            <a:chOff x="0" y="0"/>
            <a:chExt cx="998358" cy="463402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4273166" y="1736084"/>
            <a:ext cx="3647234" cy="1692916"/>
            <a:chOff x="0" y="0"/>
            <a:chExt cx="998358" cy="46340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8231998" y="1736084"/>
            <a:ext cx="3647234" cy="1692916"/>
            <a:chOff x="0" y="0"/>
            <a:chExt cx="998358" cy="463402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300979" y="4368800"/>
            <a:ext cx="3647234" cy="1692916"/>
            <a:chOff x="0" y="0"/>
            <a:chExt cx="998358" cy="463402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4273166" y="4368800"/>
            <a:ext cx="3647234" cy="1762510"/>
            <a:chOff x="0" y="-19050"/>
            <a:chExt cx="998358" cy="482452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4" name="AutoShape 24"/>
          <p:cNvSpPr/>
          <p:nvPr/>
        </p:nvSpPr>
        <p:spPr>
          <a:xfrm>
            <a:off x="1565069" y="3933388"/>
            <a:ext cx="9278256" cy="0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5" name="Group 25"/>
          <p:cNvGrpSpPr/>
          <p:nvPr/>
        </p:nvGrpSpPr>
        <p:grpSpPr>
          <a:xfrm rot="5400000">
            <a:off x="1494486" y="3933388"/>
            <a:ext cx="281354" cy="281354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3975907" y="2582542"/>
            <a:ext cx="281354" cy="281354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7935522" y="2582542"/>
            <a:ext cx="281354" cy="281354"/>
            <a:chOff x="0" y="0"/>
            <a:chExt cx="812800" cy="812800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3975907" y="5074582"/>
            <a:ext cx="281354" cy="281354"/>
            <a:chOff x="0" y="0"/>
            <a:chExt cx="812800" cy="812800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710489" y="2334892"/>
            <a:ext cx="2697115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HR Admin Launches annual Review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5029657" y="2351485"/>
            <a:ext cx="2136536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Employee completes </a:t>
            </a:r>
          </a:p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self-evaluation*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8664172" y="2354919"/>
            <a:ext cx="2964017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completes manager evaluation rating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4646563" y="5037812"/>
            <a:ext cx="2878109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Reminder to discuss evaluation with employee</a:t>
            </a:r>
          </a:p>
        </p:txBody>
      </p:sp>
      <p:sp>
        <p:nvSpPr>
          <p:cNvPr id="42" name="AutoShape 42"/>
          <p:cNvSpPr/>
          <p:nvPr/>
        </p:nvSpPr>
        <p:spPr>
          <a:xfrm flipV="1">
            <a:off x="10830625" y="3429000"/>
            <a:ext cx="0" cy="493189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3" name="Group 43"/>
          <p:cNvGrpSpPr/>
          <p:nvPr/>
        </p:nvGrpSpPr>
        <p:grpSpPr>
          <a:xfrm>
            <a:off x="2881837" y="6487166"/>
            <a:ext cx="330427" cy="330427"/>
            <a:chOff x="0" y="0"/>
            <a:chExt cx="812800" cy="812800"/>
          </a:xfrm>
        </p:grpSpPr>
        <p:sp>
          <p:nvSpPr>
            <p:cNvPr id="44" name="Freeform 4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C9A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6" name="Group 46"/>
          <p:cNvGrpSpPr/>
          <p:nvPr/>
        </p:nvGrpSpPr>
        <p:grpSpPr>
          <a:xfrm>
            <a:off x="4572000" y="6487166"/>
            <a:ext cx="330427" cy="330427"/>
            <a:chOff x="0" y="0"/>
            <a:chExt cx="812800" cy="812800"/>
          </a:xfrm>
        </p:grpSpPr>
        <p:sp>
          <p:nvSpPr>
            <p:cNvPr id="47" name="Freeform 4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42CC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6248400" y="6487166"/>
            <a:ext cx="330427" cy="330427"/>
            <a:chOff x="0" y="0"/>
            <a:chExt cx="812800" cy="812800"/>
          </a:xfrm>
        </p:grpSpPr>
        <p:sp>
          <p:nvSpPr>
            <p:cNvPr id="50" name="Freeform 5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2" name="TextBox 52"/>
          <p:cNvSpPr txBox="1"/>
          <p:nvPr/>
        </p:nvSpPr>
        <p:spPr>
          <a:xfrm>
            <a:off x="3328830" y="6526079"/>
            <a:ext cx="1040085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Partner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5018993" y="6526078"/>
            <a:ext cx="1265443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Admin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6693002" y="6538368"/>
            <a:ext cx="1596097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People Manager</a:t>
            </a:r>
          </a:p>
        </p:txBody>
      </p:sp>
      <p:grpSp>
        <p:nvGrpSpPr>
          <p:cNvPr id="55" name="Group 55"/>
          <p:cNvGrpSpPr/>
          <p:nvPr/>
        </p:nvGrpSpPr>
        <p:grpSpPr>
          <a:xfrm>
            <a:off x="8410521" y="6502173"/>
            <a:ext cx="330427" cy="330427"/>
            <a:chOff x="0" y="0"/>
            <a:chExt cx="812800" cy="812800"/>
          </a:xfrm>
        </p:grpSpPr>
        <p:sp>
          <p:nvSpPr>
            <p:cNvPr id="56" name="Freeform 5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8D9F4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8" name="TextBox 58"/>
          <p:cNvSpPr txBox="1"/>
          <p:nvPr/>
        </p:nvSpPr>
        <p:spPr>
          <a:xfrm>
            <a:off x="8855248" y="6541086"/>
            <a:ext cx="898353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>
                <a:solidFill>
                  <a:srgbClr val="FFFFFF"/>
                </a:solidFill>
                <a:latin typeface="Arimo"/>
              </a:rPr>
              <a:t>Employee</a:t>
            </a:r>
          </a:p>
        </p:txBody>
      </p:sp>
      <p:grpSp>
        <p:nvGrpSpPr>
          <p:cNvPr id="59" name="Group 59"/>
          <p:cNvGrpSpPr/>
          <p:nvPr/>
        </p:nvGrpSpPr>
        <p:grpSpPr>
          <a:xfrm>
            <a:off x="5774933" y="3266780"/>
            <a:ext cx="641686" cy="320843"/>
            <a:chOff x="0" y="0"/>
            <a:chExt cx="812800" cy="406400"/>
          </a:xfrm>
        </p:grpSpPr>
        <p:sp>
          <p:nvSpPr>
            <p:cNvPr id="60" name="Freeform 60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C8D9F4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5" name="Group 65"/>
          <p:cNvGrpSpPr/>
          <p:nvPr/>
        </p:nvGrpSpPr>
        <p:grpSpPr>
          <a:xfrm>
            <a:off x="1738204" y="5901295"/>
            <a:ext cx="641686" cy="320843"/>
            <a:chOff x="0" y="0"/>
            <a:chExt cx="812800" cy="406400"/>
          </a:xfrm>
        </p:grpSpPr>
        <p:sp>
          <p:nvSpPr>
            <p:cNvPr id="66" name="Freeform 66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8" name="Group 68"/>
          <p:cNvGrpSpPr/>
          <p:nvPr/>
        </p:nvGrpSpPr>
        <p:grpSpPr>
          <a:xfrm>
            <a:off x="9825337" y="3266780"/>
            <a:ext cx="641686" cy="320843"/>
            <a:chOff x="0" y="0"/>
            <a:chExt cx="812800" cy="406400"/>
          </a:xfrm>
        </p:grpSpPr>
        <p:sp>
          <p:nvSpPr>
            <p:cNvPr id="69" name="Freeform 69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1" name="Group 71"/>
          <p:cNvGrpSpPr/>
          <p:nvPr/>
        </p:nvGrpSpPr>
        <p:grpSpPr>
          <a:xfrm>
            <a:off x="1168835" y="3266780"/>
            <a:ext cx="656072" cy="328036"/>
            <a:chOff x="0" y="0"/>
            <a:chExt cx="812800" cy="406400"/>
          </a:xfrm>
        </p:grpSpPr>
        <p:sp>
          <p:nvSpPr>
            <p:cNvPr id="72" name="Freeform 72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42C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4" name="Group 74"/>
          <p:cNvGrpSpPr/>
          <p:nvPr/>
        </p:nvGrpSpPr>
        <p:grpSpPr>
          <a:xfrm>
            <a:off x="1766324" y="3266780"/>
            <a:ext cx="641686" cy="320843"/>
            <a:chOff x="0" y="0"/>
            <a:chExt cx="812800" cy="406400"/>
          </a:xfrm>
        </p:grpSpPr>
        <p:sp>
          <p:nvSpPr>
            <p:cNvPr id="75" name="Freeform 75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4C9A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7" name="Group 77"/>
          <p:cNvGrpSpPr/>
          <p:nvPr/>
        </p:nvGrpSpPr>
        <p:grpSpPr>
          <a:xfrm>
            <a:off x="2307572" y="3270377"/>
            <a:ext cx="641686" cy="320843"/>
            <a:chOff x="0" y="0"/>
            <a:chExt cx="812800" cy="406400"/>
          </a:xfrm>
        </p:grpSpPr>
        <p:sp>
          <p:nvSpPr>
            <p:cNvPr id="78" name="Freeform 78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9" name="TextBox 79"/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1" name="TextBox 38">
            <a:extLst>
              <a:ext uri="{FF2B5EF4-FFF2-40B4-BE49-F238E27FC236}">
                <a16:creationId xmlns:a16="http://schemas.microsoft.com/office/drawing/2014/main" id="{BE761954-E54F-9240-ACC9-9068B4C6A007}"/>
              </a:ext>
            </a:extLst>
          </p:cNvPr>
          <p:cNvSpPr txBox="1"/>
          <p:nvPr/>
        </p:nvSpPr>
        <p:spPr>
          <a:xfrm>
            <a:off x="4422339" y="2932625"/>
            <a:ext cx="3307102" cy="219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100" dirty="0">
                <a:solidFill>
                  <a:srgbClr val="041941"/>
                </a:solidFill>
                <a:latin typeface="Arimo Bold"/>
              </a:rPr>
              <a:t>*Hourly staff excluded</a:t>
            </a:r>
          </a:p>
        </p:txBody>
      </p:sp>
      <p:grpSp>
        <p:nvGrpSpPr>
          <p:cNvPr id="80" name="Group 21">
            <a:extLst>
              <a:ext uri="{FF2B5EF4-FFF2-40B4-BE49-F238E27FC236}">
                <a16:creationId xmlns:a16="http://schemas.microsoft.com/office/drawing/2014/main" id="{CF829AC0-3498-2347-E08D-D174A9187E43}"/>
              </a:ext>
            </a:extLst>
          </p:cNvPr>
          <p:cNvGrpSpPr/>
          <p:nvPr/>
        </p:nvGrpSpPr>
        <p:grpSpPr>
          <a:xfrm>
            <a:off x="8253687" y="4354623"/>
            <a:ext cx="3647234" cy="1762510"/>
            <a:chOff x="0" y="-19050"/>
            <a:chExt cx="998358" cy="482452"/>
          </a:xfrm>
        </p:grpSpPr>
        <p:sp>
          <p:nvSpPr>
            <p:cNvPr id="83" name="Freeform 22">
              <a:extLst>
                <a:ext uri="{FF2B5EF4-FFF2-40B4-BE49-F238E27FC236}">
                  <a16:creationId xmlns:a16="http://schemas.microsoft.com/office/drawing/2014/main" id="{C2DDE121-3A5A-1B94-41C0-7DF9348A06D6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4" name="TextBox 23">
              <a:extLst>
                <a:ext uri="{FF2B5EF4-FFF2-40B4-BE49-F238E27FC236}">
                  <a16:creationId xmlns:a16="http://schemas.microsoft.com/office/drawing/2014/main" id="{891CBFA7-FE0C-7AC4-EE54-BFCE6648BAF5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5" name="TextBox 40">
            <a:extLst>
              <a:ext uri="{FF2B5EF4-FFF2-40B4-BE49-F238E27FC236}">
                <a16:creationId xmlns:a16="http://schemas.microsoft.com/office/drawing/2014/main" id="{5427485A-9852-D301-1033-6C301C5D6147}"/>
              </a:ext>
            </a:extLst>
          </p:cNvPr>
          <p:cNvSpPr txBox="1"/>
          <p:nvPr/>
        </p:nvSpPr>
        <p:spPr>
          <a:xfrm>
            <a:off x="8460405" y="4933317"/>
            <a:ext cx="3048053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Employee acknowledgement and comments*</a:t>
            </a:r>
          </a:p>
        </p:txBody>
      </p:sp>
      <p:grpSp>
        <p:nvGrpSpPr>
          <p:cNvPr id="86" name="Group 62">
            <a:extLst>
              <a:ext uri="{FF2B5EF4-FFF2-40B4-BE49-F238E27FC236}">
                <a16:creationId xmlns:a16="http://schemas.microsoft.com/office/drawing/2014/main" id="{23B368FA-A45D-3AC3-CAE3-FB60BE28D926}"/>
              </a:ext>
            </a:extLst>
          </p:cNvPr>
          <p:cNvGrpSpPr/>
          <p:nvPr/>
        </p:nvGrpSpPr>
        <p:grpSpPr>
          <a:xfrm>
            <a:off x="9686732" y="5887607"/>
            <a:ext cx="641686" cy="320843"/>
            <a:chOff x="0" y="0"/>
            <a:chExt cx="812800" cy="406400"/>
          </a:xfrm>
        </p:grpSpPr>
        <p:sp>
          <p:nvSpPr>
            <p:cNvPr id="87" name="Freeform 63">
              <a:extLst>
                <a:ext uri="{FF2B5EF4-FFF2-40B4-BE49-F238E27FC236}">
                  <a16:creationId xmlns:a16="http://schemas.microsoft.com/office/drawing/2014/main" id="{6C9A4093-995F-DC02-6E55-403A566BCD0D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C8D9F4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8" name="TextBox 64">
              <a:extLst>
                <a:ext uri="{FF2B5EF4-FFF2-40B4-BE49-F238E27FC236}">
                  <a16:creationId xmlns:a16="http://schemas.microsoft.com/office/drawing/2014/main" id="{843AA433-F15B-3A29-E317-F7B6AF123AA2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9" name="TextBox 38">
            <a:extLst>
              <a:ext uri="{FF2B5EF4-FFF2-40B4-BE49-F238E27FC236}">
                <a16:creationId xmlns:a16="http://schemas.microsoft.com/office/drawing/2014/main" id="{C238A50B-FD74-4755-B491-9410FCDDBC76}"/>
              </a:ext>
            </a:extLst>
          </p:cNvPr>
          <p:cNvSpPr txBox="1"/>
          <p:nvPr/>
        </p:nvSpPr>
        <p:spPr>
          <a:xfrm>
            <a:off x="8350766" y="5549944"/>
            <a:ext cx="3307102" cy="219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100" dirty="0">
                <a:solidFill>
                  <a:srgbClr val="041941"/>
                </a:solidFill>
                <a:latin typeface="Arimo Bold"/>
              </a:rPr>
              <a:t>* Hourly staff excluded</a:t>
            </a:r>
          </a:p>
        </p:txBody>
      </p:sp>
      <p:grpSp>
        <p:nvGrpSpPr>
          <p:cNvPr id="90" name="Group 34">
            <a:extLst>
              <a:ext uri="{FF2B5EF4-FFF2-40B4-BE49-F238E27FC236}">
                <a16:creationId xmlns:a16="http://schemas.microsoft.com/office/drawing/2014/main" id="{9B8B05E3-5BBD-E65A-62C1-94C4FC04A553}"/>
              </a:ext>
            </a:extLst>
          </p:cNvPr>
          <p:cNvGrpSpPr/>
          <p:nvPr/>
        </p:nvGrpSpPr>
        <p:grpSpPr>
          <a:xfrm>
            <a:off x="7950273" y="5003498"/>
            <a:ext cx="281354" cy="281354"/>
            <a:chOff x="0" y="0"/>
            <a:chExt cx="812800" cy="812800"/>
          </a:xfrm>
        </p:grpSpPr>
        <p:sp>
          <p:nvSpPr>
            <p:cNvPr id="91" name="Freeform 35">
              <a:extLst>
                <a:ext uri="{FF2B5EF4-FFF2-40B4-BE49-F238E27FC236}">
                  <a16:creationId xmlns:a16="http://schemas.microsoft.com/office/drawing/2014/main" id="{BEBB0122-5E14-62CB-348E-443B4C3CC55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2" name="TextBox 36">
              <a:extLst>
                <a:ext uri="{FF2B5EF4-FFF2-40B4-BE49-F238E27FC236}">
                  <a16:creationId xmlns:a16="http://schemas.microsoft.com/office/drawing/2014/main" id="{5608F529-7D56-CF4C-A1E6-5E9F1B3765CC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93" name="TextBox 39">
            <a:extLst>
              <a:ext uri="{FF2B5EF4-FFF2-40B4-BE49-F238E27FC236}">
                <a16:creationId xmlns:a16="http://schemas.microsoft.com/office/drawing/2014/main" id="{3632C694-1B2C-2470-2170-D1F4AAE9E32A}"/>
              </a:ext>
            </a:extLst>
          </p:cNvPr>
          <p:cNvSpPr txBox="1"/>
          <p:nvPr/>
        </p:nvSpPr>
        <p:spPr>
          <a:xfrm>
            <a:off x="654376" y="5077836"/>
            <a:ext cx="2964017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Manager’s Manager will review if Overall Rating = 1 or 4</a:t>
            </a:r>
          </a:p>
        </p:txBody>
      </p:sp>
      <p:grpSp>
        <p:nvGrpSpPr>
          <p:cNvPr id="94" name="Group 65">
            <a:extLst>
              <a:ext uri="{FF2B5EF4-FFF2-40B4-BE49-F238E27FC236}">
                <a16:creationId xmlns:a16="http://schemas.microsoft.com/office/drawing/2014/main" id="{11BFA547-14CE-3166-CA00-E33DA6A2C363}"/>
              </a:ext>
            </a:extLst>
          </p:cNvPr>
          <p:cNvGrpSpPr/>
          <p:nvPr/>
        </p:nvGrpSpPr>
        <p:grpSpPr>
          <a:xfrm>
            <a:off x="5774933" y="5929330"/>
            <a:ext cx="641686" cy="320843"/>
            <a:chOff x="0" y="0"/>
            <a:chExt cx="812800" cy="406400"/>
          </a:xfrm>
        </p:grpSpPr>
        <p:sp>
          <p:nvSpPr>
            <p:cNvPr id="95" name="Freeform 66">
              <a:extLst>
                <a:ext uri="{FF2B5EF4-FFF2-40B4-BE49-F238E27FC236}">
                  <a16:creationId xmlns:a16="http://schemas.microsoft.com/office/drawing/2014/main" id="{48FA6741-6AC0-8FD7-2D94-69B85EF59E7D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6" name="TextBox 67">
              <a:extLst>
                <a:ext uri="{FF2B5EF4-FFF2-40B4-BE49-F238E27FC236}">
                  <a16:creationId xmlns:a16="http://schemas.microsoft.com/office/drawing/2014/main" id="{C4E949E0-1177-2877-45C0-F0DE223986EB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194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5CC3CF-25D2-D2C8-7066-134779BE8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179E4B2-5245-7D7C-ADA5-F656FDFC490C}"/>
              </a:ext>
            </a:extLst>
          </p:cNvPr>
          <p:cNvSpPr/>
          <p:nvPr/>
        </p:nvSpPr>
        <p:spPr>
          <a:xfrm>
            <a:off x="10843325" y="311570"/>
            <a:ext cx="1024119" cy="1037787"/>
          </a:xfrm>
          <a:custGeom>
            <a:avLst/>
            <a:gdLst/>
            <a:ahLst/>
            <a:cxnLst/>
            <a:rect l="l" t="t" r="r" b="b"/>
            <a:pathLst>
              <a:path w="1536179" h="1556680">
                <a:moveTo>
                  <a:pt x="0" y="0"/>
                </a:moveTo>
                <a:lnTo>
                  <a:pt x="1536178" y="0"/>
                </a:lnTo>
                <a:lnTo>
                  <a:pt x="1536178" y="1556681"/>
                </a:lnTo>
                <a:lnTo>
                  <a:pt x="0" y="155668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r="-1" b="419"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E0834557-700A-4760-C9F2-7E5E247DF839}"/>
              </a:ext>
            </a:extLst>
          </p:cNvPr>
          <p:cNvSpPr txBox="1"/>
          <p:nvPr/>
        </p:nvSpPr>
        <p:spPr>
          <a:xfrm>
            <a:off x="300979" y="375070"/>
            <a:ext cx="10542345" cy="460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520"/>
              </a:lnSpc>
            </a:pPr>
            <a:r>
              <a:rPr lang="en-US" sz="3666" spc="-66" dirty="0">
                <a:solidFill>
                  <a:srgbClr val="FF991F"/>
                </a:solidFill>
                <a:latin typeface="Arimo Bold"/>
              </a:rPr>
              <a:t>Development Plan – Process Flow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D6A85D6-3BFB-6BC8-0A7F-62A53A84149D}"/>
              </a:ext>
            </a:extLst>
          </p:cNvPr>
          <p:cNvSpPr txBox="1"/>
          <p:nvPr/>
        </p:nvSpPr>
        <p:spPr>
          <a:xfrm>
            <a:off x="622314" y="2768392"/>
            <a:ext cx="2867273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initiates PIP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(employee,  template choice )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416C917-07BB-E20C-442F-E4EA81E442E3}"/>
              </a:ext>
            </a:extLst>
          </p:cNvPr>
          <p:cNvSpPr txBox="1"/>
          <p:nvPr/>
        </p:nvSpPr>
        <p:spPr>
          <a:xfrm>
            <a:off x="4591636" y="2768392"/>
            <a:ext cx="3008280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completes form 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(opportunity to upload document)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D5F2FEBB-A85D-633A-03FB-7D68847BB315}"/>
              </a:ext>
            </a:extLst>
          </p:cNvPr>
          <p:cNvSpPr txBox="1"/>
          <p:nvPr/>
        </p:nvSpPr>
        <p:spPr>
          <a:xfrm>
            <a:off x="8648409" y="2889549"/>
            <a:ext cx="2857791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728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 Reminder – Legal Review 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4E000C3-9EE3-7444-71E5-DA856FF2D02D}"/>
              </a:ext>
            </a:extLst>
          </p:cNvPr>
          <p:cNvSpPr txBox="1"/>
          <p:nvPr/>
        </p:nvSpPr>
        <p:spPr>
          <a:xfrm>
            <a:off x="622314" y="4826355"/>
            <a:ext cx="2873466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HRBP Review &amp; Approval </a:t>
            </a:r>
          </a:p>
          <a:p>
            <a:pPr algn="ctr" defTabSz="609630">
              <a:lnSpc>
                <a:spcPts val="1600"/>
              </a:lnSpc>
            </a:pPr>
            <a:r>
              <a:rPr lang="en-US" sz="1333">
                <a:solidFill>
                  <a:srgbClr val="FFFFFF"/>
                </a:solidFill>
                <a:latin typeface="Arimo"/>
              </a:rPr>
              <a:t>(edit, opportunity to upload document)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CF2B7866-E062-A60B-6D17-0B85CCCFE468}"/>
              </a:ext>
            </a:extLst>
          </p:cNvPr>
          <p:cNvSpPr txBox="1"/>
          <p:nvPr/>
        </p:nvSpPr>
        <p:spPr>
          <a:xfrm>
            <a:off x="4666881" y="4686655"/>
            <a:ext cx="2857791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acknowledgement </a:t>
            </a:r>
            <a:r>
              <a:rPr lang="en-US" sz="1600" dirty="0">
                <a:solidFill>
                  <a:srgbClr val="FFFFFF"/>
                </a:solidFill>
                <a:latin typeface="Arimo"/>
              </a:rPr>
              <a:t>of meeting with employee</a:t>
            </a:r>
          </a:p>
        </p:txBody>
      </p:sp>
      <p:grpSp>
        <p:nvGrpSpPr>
          <p:cNvPr id="9" name="Group 9">
            <a:extLst>
              <a:ext uri="{FF2B5EF4-FFF2-40B4-BE49-F238E27FC236}">
                <a16:creationId xmlns:a16="http://schemas.microsoft.com/office/drawing/2014/main" id="{979A364C-D0EA-3213-B8F8-485092C7BADC}"/>
              </a:ext>
            </a:extLst>
          </p:cNvPr>
          <p:cNvGrpSpPr/>
          <p:nvPr/>
        </p:nvGrpSpPr>
        <p:grpSpPr>
          <a:xfrm>
            <a:off x="312768" y="1736084"/>
            <a:ext cx="3647234" cy="1692916"/>
            <a:chOff x="0" y="0"/>
            <a:chExt cx="998358" cy="463402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8740D546-439F-949C-DC66-366FABE42BB7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C2F5A017-9EA6-A2B8-3B0C-2E52C5F8D56E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DCC376FF-37B1-FE1D-C824-6E4330E85AE7}"/>
              </a:ext>
            </a:extLst>
          </p:cNvPr>
          <p:cNvGrpSpPr/>
          <p:nvPr/>
        </p:nvGrpSpPr>
        <p:grpSpPr>
          <a:xfrm>
            <a:off x="4273166" y="1736084"/>
            <a:ext cx="3647234" cy="1692916"/>
            <a:chOff x="0" y="0"/>
            <a:chExt cx="998358" cy="463402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850D1074-715B-F7BD-1790-7722B4F2C9B0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E0D43834-36D1-DB35-8908-8F9C48F7CB06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B1BE5530-DDEF-6704-CB9C-450B75A58CEE}"/>
              </a:ext>
            </a:extLst>
          </p:cNvPr>
          <p:cNvGrpSpPr/>
          <p:nvPr/>
        </p:nvGrpSpPr>
        <p:grpSpPr>
          <a:xfrm>
            <a:off x="8231998" y="1736084"/>
            <a:ext cx="3647234" cy="1692916"/>
            <a:chOff x="0" y="0"/>
            <a:chExt cx="998358" cy="463402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FE7DD03C-4432-3A32-30C5-6CFF90C29F26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B9A063B5-9535-F107-737A-50F7853C1DE8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8" name="Group 18">
            <a:extLst>
              <a:ext uri="{FF2B5EF4-FFF2-40B4-BE49-F238E27FC236}">
                <a16:creationId xmlns:a16="http://schemas.microsoft.com/office/drawing/2014/main" id="{51CFA631-162F-5551-049F-8033A15D909E}"/>
              </a:ext>
            </a:extLst>
          </p:cNvPr>
          <p:cNvGrpSpPr/>
          <p:nvPr/>
        </p:nvGrpSpPr>
        <p:grpSpPr>
          <a:xfrm>
            <a:off x="300979" y="4368800"/>
            <a:ext cx="3647234" cy="1692916"/>
            <a:chOff x="0" y="0"/>
            <a:chExt cx="998358" cy="463402"/>
          </a:xfrm>
        </p:grpSpPr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3FAA58D7-2906-95F8-F39B-46804AADB179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TextBox 20">
              <a:extLst>
                <a:ext uri="{FF2B5EF4-FFF2-40B4-BE49-F238E27FC236}">
                  <a16:creationId xmlns:a16="http://schemas.microsoft.com/office/drawing/2014/main" id="{11A2E1FA-3B82-F541-A77E-29E8576E6514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1" name="Group 21">
            <a:extLst>
              <a:ext uri="{FF2B5EF4-FFF2-40B4-BE49-F238E27FC236}">
                <a16:creationId xmlns:a16="http://schemas.microsoft.com/office/drawing/2014/main" id="{7417A327-9748-5493-0D2F-1BE5DE679886}"/>
              </a:ext>
            </a:extLst>
          </p:cNvPr>
          <p:cNvGrpSpPr/>
          <p:nvPr/>
        </p:nvGrpSpPr>
        <p:grpSpPr>
          <a:xfrm>
            <a:off x="4273166" y="4368800"/>
            <a:ext cx="3647234" cy="1762510"/>
            <a:chOff x="0" y="-19050"/>
            <a:chExt cx="998358" cy="482452"/>
          </a:xfrm>
        </p:grpSpPr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FA211564-A0FE-E7F1-0B9D-15ADB6525258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TextBox 23">
              <a:extLst>
                <a:ext uri="{FF2B5EF4-FFF2-40B4-BE49-F238E27FC236}">
                  <a16:creationId xmlns:a16="http://schemas.microsoft.com/office/drawing/2014/main" id="{AF45B36F-7F83-ECDD-9B3D-88B9D7729AD3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4" name="AutoShape 24">
            <a:extLst>
              <a:ext uri="{FF2B5EF4-FFF2-40B4-BE49-F238E27FC236}">
                <a16:creationId xmlns:a16="http://schemas.microsoft.com/office/drawing/2014/main" id="{87458036-3CCF-C655-62AD-981CFE5995A7}"/>
              </a:ext>
            </a:extLst>
          </p:cNvPr>
          <p:cNvSpPr/>
          <p:nvPr/>
        </p:nvSpPr>
        <p:spPr>
          <a:xfrm>
            <a:off x="1565069" y="3933388"/>
            <a:ext cx="9278256" cy="0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5" name="Group 25">
            <a:extLst>
              <a:ext uri="{FF2B5EF4-FFF2-40B4-BE49-F238E27FC236}">
                <a16:creationId xmlns:a16="http://schemas.microsoft.com/office/drawing/2014/main" id="{25562C08-7711-EC89-F409-C35EA6F88431}"/>
              </a:ext>
            </a:extLst>
          </p:cNvPr>
          <p:cNvGrpSpPr/>
          <p:nvPr/>
        </p:nvGrpSpPr>
        <p:grpSpPr>
          <a:xfrm rot="5400000">
            <a:off x="1494486" y="3933388"/>
            <a:ext cx="281354" cy="281354"/>
            <a:chOff x="0" y="0"/>
            <a:chExt cx="812800" cy="812800"/>
          </a:xfrm>
        </p:grpSpPr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FC884796-14FD-6FEB-8A74-2117FE79F09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TextBox 27">
              <a:extLst>
                <a:ext uri="{FF2B5EF4-FFF2-40B4-BE49-F238E27FC236}">
                  <a16:creationId xmlns:a16="http://schemas.microsoft.com/office/drawing/2014/main" id="{2D89F9FF-138C-21F3-DC76-21D462269D6A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8" name="Group 28">
            <a:extLst>
              <a:ext uri="{FF2B5EF4-FFF2-40B4-BE49-F238E27FC236}">
                <a16:creationId xmlns:a16="http://schemas.microsoft.com/office/drawing/2014/main" id="{E93E1E25-40A2-AD79-6695-8A8B4048FEF5}"/>
              </a:ext>
            </a:extLst>
          </p:cNvPr>
          <p:cNvGrpSpPr/>
          <p:nvPr/>
        </p:nvGrpSpPr>
        <p:grpSpPr>
          <a:xfrm>
            <a:off x="3975907" y="2582542"/>
            <a:ext cx="281354" cy="281354"/>
            <a:chOff x="0" y="0"/>
            <a:chExt cx="812800" cy="812800"/>
          </a:xfrm>
        </p:grpSpPr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3F6E6E51-4E51-6105-FC48-3E9FD0E05E4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TextBox 30">
              <a:extLst>
                <a:ext uri="{FF2B5EF4-FFF2-40B4-BE49-F238E27FC236}">
                  <a16:creationId xmlns:a16="http://schemas.microsoft.com/office/drawing/2014/main" id="{C23CA597-1462-460E-375B-9C22D6DFEF26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1" name="Group 31">
            <a:extLst>
              <a:ext uri="{FF2B5EF4-FFF2-40B4-BE49-F238E27FC236}">
                <a16:creationId xmlns:a16="http://schemas.microsoft.com/office/drawing/2014/main" id="{B576D69D-5508-C1EF-83F0-9905B050F286}"/>
              </a:ext>
            </a:extLst>
          </p:cNvPr>
          <p:cNvGrpSpPr/>
          <p:nvPr/>
        </p:nvGrpSpPr>
        <p:grpSpPr>
          <a:xfrm>
            <a:off x="7935522" y="2582542"/>
            <a:ext cx="281354" cy="281354"/>
            <a:chOff x="0" y="0"/>
            <a:chExt cx="812800" cy="812800"/>
          </a:xfrm>
        </p:grpSpPr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05E7E56F-262F-B2D8-3C69-B9DB60FE8BB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TextBox 33">
              <a:extLst>
                <a:ext uri="{FF2B5EF4-FFF2-40B4-BE49-F238E27FC236}">
                  <a16:creationId xmlns:a16="http://schemas.microsoft.com/office/drawing/2014/main" id="{18F8732B-551D-29E9-98B9-607AB8419BA3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4" name="Group 34">
            <a:extLst>
              <a:ext uri="{FF2B5EF4-FFF2-40B4-BE49-F238E27FC236}">
                <a16:creationId xmlns:a16="http://schemas.microsoft.com/office/drawing/2014/main" id="{8D1C6D31-54A4-8667-2371-E0E723C17180}"/>
              </a:ext>
            </a:extLst>
          </p:cNvPr>
          <p:cNvGrpSpPr/>
          <p:nvPr/>
        </p:nvGrpSpPr>
        <p:grpSpPr>
          <a:xfrm>
            <a:off x="3975907" y="5074582"/>
            <a:ext cx="281354" cy="281354"/>
            <a:chOff x="0" y="0"/>
            <a:chExt cx="812800" cy="812800"/>
          </a:xfrm>
        </p:grpSpPr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288D7247-12E6-0841-60B4-8D429659355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TextBox 36">
              <a:extLst>
                <a:ext uri="{FF2B5EF4-FFF2-40B4-BE49-F238E27FC236}">
                  <a16:creationId xmlns:a16="http://schemas.microsoft.com/office/drawing/2014/main" id="{1617CBDC-557F-0C01-C37F-BC3CF6D19009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7" name="TextBox 37">
            <a:extLst>
              <a:ext uri="{FF2B5EF4-FFF2-40B4-BE49-F238E27FC236}">
                <a16:creationId xmlns:a16="http://schemas.microsoft.com/office/drawing/2014/main" id="{D6AA290B-8F20-EBE9-F724-6E9F40E53947}"/>
              </a:ext>
            </a:extLst>
          </p:cNvPr>
          <p:cNvSpPr txBox="1"/>
          <p:nvPr/>
        </p:nvSpPr>
        <p:spPr>
          <a:xfrm>
            <a:off x="710489" y="2334892"/>
            <a:ext cx="269711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Initiates</a:t>
            </a:r>
          </a:p>
        </p:txBody>
      </p:sp>
      <p:sp>
        <p:nvSpPr>
          <p:cNvPr id="38" name="TextBox 38">
            <a:extLst>
              <a:ext uri="{FF2B5EF4-FFF2-40B4-BE49-F238E27FC236}">
                <a16:creationId xmlns:a16="http://schemas.microsoft.com/office/drawing/2014/main" id="{75F69398-B75D-938A-D065-CFF151A5E360}"/>
              </a:ext>
            </a:extLst>
          </p:cNvPr>
          <p:cNvSpPr txBox="1"/>
          <p:nvPr/>
        </p:nvSpPr>
        <p:spPr>
          <a:xfrm>
            <a:off x="5029657" y="2351485"/>
            <a:ext cx="2136536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Employee completes </a:t>
            </a:r>
          </a:p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self-evaluation</a:t>
            </a:r>
          </a:p>
        </p:txBody>
      </p:sp>
      <p:sp>
        <p:nvSpPr>
          <p:cNvPr id="39" name="TextBox 39">
            <a:extLst>
              <a:ext uri="{FF2B5EF4-FFF2-40B4-BE49-F238E27FC236}">
                <a16:creationId xmlns:a16="http://schemas.microsoft.com/office/drawing/2014/main" id="{511CB0C3-D9D5-CA95-59AC-8105E6975D19}"/>
              </a:ext>
            </a:extLst>
          </p:cNvPr>
          <p:cNvSpPr txBox="1"/>
          <p:nvPr/>
        </p:nvSpPr>
        <p:spPr>
          <a:xfrm>
            <a:off x="8664172" y="2354919"/>
            <a:ext cx="2964017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reviews plan and makes edits</a:t>
            </a:r>
          </a:p>
        </p:txBody>
      </p:sp>
      <p:sp>
        <p:nvSpPr>
          <p:cNvPr id="41" name="TextBox 41">
            <a:extLst>
              <a:ext uri="{FF2B5EF4-FFF2-40B4-BE49-F238E27FC236}">
                <a16:creationId xmlns:a16="http://schemas.microsoft.com/office/drawing/2014/main" id="{2D88DEAC-4E4B-F1C4-3675-96C8ED5D6C62}"/>
              </a:ext>
            </a:extLst>
          </p:cNvPr>
          <p:cNvSpPr txBox="1"/>
          <p:nvPr/>
        </p:nvSpPr>
        <p:spPr>
          <a:xfrm>
            <a:off x="4646563" y="5037812"/>
            <a:ext cx="2878109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acknowledges meeting</a:t>
            </a:r>
          </a:p>
        </p:txBody>
      </p:sp>
      <p:sp>
        <p:nvSpPr>
          <p:cNvPr id="42" name="AutoShape 42">
            <a:extLst>
              <a:ext uri="{FF2B5EF4-FFF2-40B4-BE49-F238E27FC236}">
                <a16:creationId xmlns:a16="http://schemas.microsoft.com/office/drawing/2014/main" id="{434CD203-7BA0-5521-DFC3-23503F0B3DDC}"/>
              </a:ext>
            </a:extLst>
          </p:cNvPr>
          <p:cNvSpPr/>
          <p:nvPr/>
        </p:nvSpPr>
        <p:spPr>
          <a:xfrm flipV="1">
            <a:off x="10830625" y="3429000"/>
            <a:ext cx="0" cy="493189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3" name="Group 43">
            <a:extLst>
              <a:ext uri="{FF2B5EF4-FFF2-40B4-BE49-F238E27FC236}">
                <a16:creationId xmlns:a16="http://schemas.microsoft.com/office/drawing/2014/main" id="{8A3B3B2D-98B3-0FF1-63CB-0859BB211B21}"/>
              </a:ext>
            </a:extLst>
          </p:cNvPr>
          <p:cNvGrpSpPr/>
          <p:nvPr/>
        </p:nvGrpSpPr>
        <p:grpSpPr>
          <a:xfrm>
            <a:off x="2881837" y="6487166"/>
            <a:ext cx="330427" cy="330427"/>
            <a:chOff x="0" y="0"/>
            <a:chExt cx="812800" cy="812800"/>
          </a:xfrm>
        </p:grpSpPr>
        <p:sp>
          <p:nvSpPr>
            <p:cNvPr id="44" name="Freeform 44">
              <a:extLst>
                <a:ext uri="{FF2B5EF4-FFF2-40B4-BE49-F238E27FC236}">
                  <a16:creationId xmlns:a16="http://schemas.microsoft.com/office/drawing/2014/main" id="{84E723CE-94C1-F0E5-E136-81892CD2FD8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C9A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5" name="TextBox 45">
              <a:extLst>
                <a:ext uri="{FF2B5EF4-FFF2-40B4-BE49-F238E27FC236}">
                  <a16:creationId xmlns:a16="http://schemas.microsoft.com/office/drawing/2014/main" id="{9A5FB655-358B-4525-A0A3-76B9D30219C3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F7E1762D-5FB2-4638-C007-AAA6EE5BA058}"/>
              </a:ext>
            </a:extLst>
          </p:cNvPr>
          <p:cNvGrpSpPr/>
          <p:nvPr/>
        </p:nvGrpSpPr>
        <p:grpSpPr>
          <a:xfrm>
            <a:off x="4572000" y="6487166"/>
            <a:ext cx="330427" cy="330427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AED772C-F03E-637C-1691-C9C4D76213A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42CC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18447882-EFC0-D1EF-4E73-7430C6FDC488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D8669C4F-D0BA-67CF-FEB8-6279AD1144D6}"/>
              </a:ext>
            </a:extLst>
          </p:cNvPr>
          <p:cNvGrpSpPr/>
          <p:nvPr/>
        </p:nvGrpSpPr>
        <p:grpSpPr>
          <a:xfrm>
            <a:off x="6248400" y="6487166"/>
            <a:ext cx="330427" cy="330427"/>
            <a:chOff x="0" y="0"/>
            <a:chExt cx="812800" cy="812800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527DAA84-8BCC-60BF-552C-816CA609F6F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1" name="TextBox 51">
              <a:extLst>
                <a:ext uri="{FF2B5EF4-FFF2-40B4-BE49-F238E27FC236}">
                  <a16:creationId xmlns:a16="http://schemas.microsoft.com/office/drawing/2014/main" id="{EBE683E1-ABCF-DA58-554B-9BE05E8042EA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2" name="TextBox 52">
            <a:extLst>
              <a:ext uri="{FF2B5EF4-FFF2-40B4-BE49-F238E27FC236}">
                <a16:creationId xmlns:a16="http://schemas.microsoft.com/office/drawing/2014/main" id="{4C7B6278-1B9E-9BCA-7DDB-5754BF10A374}"/>
              </a:ext>
            </a:extLst>
          </p:cNvPr>
          <p:cNvSpPr txBox="1"/>
          <p:nvPr/>
        </p:nvSpPr>
        <p:spPr>
          <a:xfrm>
            <a:off x="3328830" y="6526079"/>
            <a:ext cx="1040085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Partner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6C4E3FA4-BE02-F522-0AAC-0640815FABBE}"/>
              </a:ext>
            </a:extLst>
          </p:cNvPr>
          <p:cNvSpPr txBox="1"/>
          <p:nvPr/>
        </p:nvSpPr>
        <p:spPr>
          <a:xfrm>
            <a:off x="5018993" y="6526078"/>
            <a:ext cx="1265443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Admin</a:t>
            </a:r>
          </a:p>
        </p:txBody>
      </p:sp>
      <p:sp>
        <p:nvSpPr>
          <p:cNvPr id="54" name="TextBox 54">
            <a:extLst>
              <a:ext uri="{FF2B5EF4-FFF2-40B4-BE49-F238E27FC236}">
                <a16:creationId xmlns:a16="http://schemas.microsoft.com/office/drawing/2014/main" id="{C9964052-3EA0-8139-ADB0-5240D918D449}"/>
              </a:ext>
            </a:extLst>
          </p:cNvPr>
          <p:cNvSpPr txBox="1"/>
          <p:nvPr/>
        </p:nvSpPr>
        <p:spPr>
          <a:xfrm>
            <a:off x="6693002" y="6538368"/>
            <a:ext cx="1596097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People Manager</a:t>
            </a:r>
          </a:p>
        </p:txBody>
      </p:sp>
      <p:grpSp>
        <p:nvGrpSpPr>
          <p:cNvPr id="55" name="Group 55">
            <a:extLst>
              <a:ext uri="{FF2B5EF4-FFF2-40B4-BE49-F238E27FC236}">
                <a16:creationId xmlns:a16="http://schemas.microsoft.com/office/drawing/2014/main" id="{1EA18DE0-2C07-5E2D-89CD-1018EC07E5DD}"/>
              </a:ext>
            </a:extLst>
          </p:cNvPr>
          <p:cNvGrpSpPr/>
          <p:nvPr/>
        </p:nvGrpSpPr>
        <p:grpSpPr>
          <a:xfrm>
            <a:off x="8410521" y="6502173"/>
            <a:ext cx="330427" cy="330427"/>
            <a:chOff x="0" y="0"/>
            <a:chExt cx="812800" cy="812800"/>
          </a:xfrm>
        </p:grpSpPr>
        <p:sp>
          <p:nvSpPr>
            <p:cNvPr id="56" name="Freeform 56">
              <a:extLst>
                <a:ext uri="{FF2B5EF4-FFF2-40B4-BE49-F238E27FC236}">
                  <a16:creationId xmlns:a16="http://schemas.microsoft.com/office/drawing/2014/main" id="{F4970920-D64A-CE14-1178-E04DFBB0A25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8D9F4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7" name="TextBox 57">
              <a:extLst>
                <a:ext uri="{FF2B5EF4-FFF2-40B4-BE49-F238E27FC236}">
                  <a16:creationId xmlns:a16="http://schemas.microsoft.com/office/drawing/2014/main" id="{92267ECB-C8D7-B1AF-02A7-5EF953287FCC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8" name="TextBox 58">
            <a:extLst>
              <a:ext uri="{FF2B5EF4-FFF2-40B4-BE49-F238E27FC236}">
                <a16:creationId xmlns:a16="http://schemas.microsoft.com/office/drawing/2014/main" id="{88C9B3AE-0272-53D6-7DF9-7B2900F612CF}"/>
              </a:ext>
            </a:extLst>
          </p:cNvPr>
          <p:cNvSpPr txBox="1"/>
          <p:nvPr/>
        </p:nvSpPr>
        <p:spPr>
          <a:xfrm>
            <a:off x="8855248" y="6541086"/>
            <a:ext cx="898353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>
                <a:solidFill>
                  <a:srgbClr val="FFFFFF"/>
                </a:solidFill>
                <a:latin typeface="Arimo"/>
              </a:rPr>
              <a:t>Employee</a:t>
            </a:r>
          </a:p>
        </p:txBody>
      </p:sp>
      <p:grpSp>
        <p:nvGrpSpPr>
          <p:cNvPr id="59" name="Group 59">
            <a:extLst>
              <a:ext uri="{FF2B5EF4-FFF2-40B4-BE49-F238E27FC236}">
                <a16:creationId xmlns:a16="http://schemas.microsoft.com/office/drawing/2014/main" id="{19CA25B5-7D96-C884-F9E7-EC02A3ED7715}"/>
              </a:ext>
            </a:extLst>
          </p:cNvPr>
          <p:cNvGrpSpPr/>
          <p:nvPr/>
        </p:nvGrpSpPr>
        <p:grpSpPr>
          <a:xfrm>
            <a:off x="5774933" y="3266780"/>
            <a:ext cx="641686" cy="320843"/>
            <a:chOff x="0" y="0"/>
            <a:chExt cx="812800" cy="406400"/>
          </a:xfrm>
        </p:grpSpPr>
        <p:sp>
          <p:nvSpPr>
            <p:cNvPr id="60" name="Freeform 60">
              <a:extLst>
                <a:ext uri="{FF2B5EF4-FFF2-40B4-BE49-F238E27FC236}">
                  <a16:creationId xmlns:a16="http://schemas.microsoft.com/office/drawing/2014/main" id="{944368BC-AD0C-F726-3C63-46FC7C8A442D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C8D9F4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TextBox 61">
              <a:extLst>
                <a:ext uri="{FF2B5EF4-FFF2-40B4-BE49-F238E27FC236}">
                  <a16:creationId xmlns:a16="http://schemas.microsoft.com/office/drawing/2014/main" id="{873C5BFB-80A3-CCEB-A204-05A0BB466676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6DFA1D6-73C0-61CA-650D-061B57F186A4}"/>
              </a:ext>
            </a:extLst>
          </p:cNvPr>
          <p:cNvGrpSpPr/>
          <p:nvPr/>
        </p:nvGrpSpPr>
        <p:grpSpPr>
          <a:xfrm>
            <a:off x="1738204" y="5901295"/>
            <a:ext cx="641686" cy="320843"/>
            <a:chOff x="0" y="0"/>
            <a:chExt cx="812800" cy="4064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D85B3955-DC7F-758A-3241-E27E20DF1D46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A74E0E52-4E95-C75A-8697-1DB20F56BD93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8" name="Group 68">
            <a:extLst>
              <a:ext uri="{FF2B5EF4-FFF2-40B4-BE49-F238E27FC236}">
                <a16:creationId xmlns:a16="http://schemas.microsoft.com/office/drawing/2014/main" id="{09C32347-2789-8F76-FEC2-433E6FDBABDC}"/>
              </a:ext>
            </a:extLst>
          </p:cNvPr>
          <p:cNvGrpSpPr/>
          <p:nvPr/>
        </p:nvGrpSpPr>
        <p:grpSpPr>
          <a:xfrm>
            <a:off x="9825337" y="3266780"/>
            <a:ext cx="641686" cy="320843"/>
            <a:chOff x="0" y="0"/>
            <a:chExt cx="812800" cy="406400"/>
          </a:xfrm>
        </p:grpSpPr>
        <p:sp>
          <p:nvSpPr>
            <p:cNvPr id="69" name="Freeform 69">
              <a:extLst>
                <a:ext uri="{FF2B5EF4-FFF2-40B4-BE49-F238E27FC236}">
                  <a16:creationId xmlns:a16="http://schemas.microsoft.com/office/drawing/2014/main" id="{28F51EE7-4FED-E39B-BC13-EE7E4BE57188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0" name="TextBox 70">
              <a:extLst>
                <a:ext uri="{FF2B5EF4-FFF2-40B4-BE49-F238E27FC236}">
                  <a16:creationId xmlns:a16="http://schemas.microsoft.com/office/drawing/2014/main" id="{5C3DFE40-60D3-07E3-0613-C77F4C79948E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7" name="Group 77">
            <a:extLst>
              <a:ext uri="{FF2B5EF4-FFF2-40B4-BE49-F238E27FC236}">
                <a16:creationId xmlns:a16="http://schemas.microsoft.com/office/drawing/2014/main" id="{D89D86C4-0328-4E21-CC49-25CB89329016}"/>
              </a:ext>
            </a:extLst>
          </p:cNvPr>
          <p:cNvGrpSpPr/>
          <p:nvPr/>
        </p:nvGrpSpPr>
        <p:grpSpPr>
          <a:xfrm>
            <a:off x="1738204" y="3332004"/>
            <a:ext cx="641686" cy="320843"/>
            <a:chOff x="0" y="0"/>
            <a:chExt cx="812800" cy="406400"/>
          </a:xfrm>
        </p:grpSpPr>
        <p:sp>
          <p:nvSpPr>
            <p:cNvPr id="78" name="Freeform 78">
              <a:extLst>
                <a:ext uri="{FF2B5EF4-FFF2-40B4-BE49-F238E27FC236}">
                  <a16:creationId xmlns:a16="http://schemas.microsoft.com/office/drawing/2014/main" id="{BE2A0FFB-9AE2-F2D6-1E1D-FB5AF712B34B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9" name="TextBox 79">
              <a:extLst>
                <a:ext uri="{FF2B5EF4-FFF2-40B4-BE49-F238E27FC236}">
                  <a16:creationId xmlns:a16="http://schemas.microsoft.com/office/drawing/2014/main" id="{83FA0180-E817-11B5-749C-9D85AD00F28F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0" name="Group 21">
            <a:extLst>
              <a:ext uri="{FF2B5EF4-FFF2-40B4-BE49-F238E27FC236}">
                <a16:creationId xmlns:a16="http://schemas.microsoft.com/office/drawing/2014/main" id="{705A3B0C-85EB-41F3-25C2-8D97EB509C94}"/>
              </a:ext>
            </a:extLst>
          </p:cNvPr>
          <p:cNvGrpSpPr/>
          <p:nvPr/>
        </p:nvGrpSpPr>
        <p:grpSpPr>
          <a:xfrm>
            <a:off x="8253687" y="4354623"/>
            <a:ext cx="3647234" cy="1762510"/>
            <a:chOff x="0" y="-19050"/>
            <a:chExt cx="998358" cy="482452"/>
          </a:xfrm>
        </p:grpSpPr>
        <p:sp>
          <p:nvSpPr>
            <p:cNvPr id="83" name="Freeform 22">
              <a:extLst>
                <a:ext uri="{FF2B5EF4-FFF2-40B4-BE49-F238E27FC236}">
                  <a16:creationId xmlns:a16="http://schemas.microsoft.com/office/drawing/2014/main" id="{77DE949D-BEF8-907A-7B6E-64813FC10495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4" name="TextBox 23">
              <a:extLst>
                <a:ext uri="{FF2B5EF4-FFF2-40B4-BE49-F238E27FC236}">
                  <a16:creationId xmlns:a16="http://schemas.microsoft.com/office/drawing/2014/main" id="{A283BC39-132F-B867-A65D-C3320AD18656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5" name="TextBox 40">
            <a:extLst>
              <a:ext uri="{FF2B5EF4-FFF2-40B4-BE49-F238E27FC236}">
                <a16:creationId xmlns:a16="http://schemas.microsoft.com/office/drawing/2014/main" id="{D15822B3-0C4F-BC9E-4644-B0FB66D58109}"/>
              </a:ext>
            </a:extLst>
          </p:cNvPr>
          <p:cNvSpPr txBox="1"/>
          <p:nvPr/>
        </p:nvSpPr>
        <p:spPr>
          <a:xfrm>
            <a:off x="8460405" y="4933317"/>
            <a:ext cx="3048053" cy="730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Process Complete</a:t>
            </a:r>
          </a:p>
          <a:p>
            <a:pPr algn="ctr" defTabSz="609630">
              <a:lnSpc>
                <a:spcPts val="1919"/>
              </a:lnSpc>
            </a:pPr>
            <a:endParaRPr lang="en-US" sz="1600" dirty="0">
              <a:solidFill>
                <a:srgbClr val="041941"/>
              </a:solidFill>
              <a:latin typeface="Arimo Bold"/>
            </a:endParaRPr>
          </a:p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Employee can see on profile</a:t>
            </a:r>
          </a:p>
        </p:txBody>
      </p:sp>
      <p:grpSp>
        <p:nvGrpSpPr>
          <p:cNvPr id="90" name="Group 34">
            <a:extLst>
              <a:ext uri="{FF2B5EF4-FFF2-40B4-BE49-F238E27FC236}">
                <a16:creationId xmlns:a16="http://schemas.microsoft.com/office/drawing/2014/main" id="{477AFAE4-386F-7A6E-B060-CDC3723DF9CD}"/>
              </a:ext>
            </a:extLst>
          </p:cNvPr>
          <p:cNvGrpSpPr/>
          <p:nvPr/>
        </p:nvGrpSpPr>
        <p:grpSpPr>
          <a:xfrm>
            <a:off x="7950273" y="5003498"/>
            <a:ext cx="281354" cy="281354"/>
            <a:chOff x="0" y="0"/>
            <a:chExt cx="812800" cy="812800"/>
          </a:xfrm>
        </p:grpSpPr>
        <p:sp>
          <p:nvSpPr>
            <p:cNvPr id="91" name="Freeform 35">
              <a:extLst>
                <a:ext uri="{FF2B5EF4-FFF2-40B4-BE49-F238E27FC236}">
                  <a16:creationId xmlns:a16="http://schemas.microsoft.com/office/drawing/2014/main" id="{348379D9-B991-9C77-2667-B004C35F162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2" name="TextBox 36">
              <a:extLst>
                <a:ext uri="{FF2B5EF4-FFF2-40B4-BE49-F238E27FC236}">
                  <a16:creationId xmlns:a16="http://schemas.microsoft.com/office/drawing/2014/main" id="{173D8F17-7134-55E4-4207-33051FE32BDF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93" name="TextBox 39">
            <a:extLst>
              <a:ext uri="{FF2B5EF4-FFF2-40B4-BE49-F238E27FC236}">
                <a16:creationId xmlns:a16="http://schemas.microsoft.com/office/drawing/2014/main" id="{6A21EBF7-6952-D077-31DD-7EFA945924A0}"/>
              </a:ext>
            </a:extLst>
          </p:cNvPr>
          <p:cNvSpPr txBox="1"/>
          <p:nvPr/>
        </p:nvSpPr>
        <p:spPr>
          <a:xfrm>
            <a:off x="654376" y="5077836"/>
            <a:ext cx="2964017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and Employee Meet</a:t>
            </a:r>
          </a:p>
        </p:txBody>
      </p:sp>
      <p:grpSp>
        <p:nvGrpSpPr>
          <p:cNvPr id="94" name="Group 65">
            <a:extLst>
              <a:ext uri="{FF2B5EF4-FFF2-40B4-BE49-F238E27FC236}">
                <a16:creationId xmlns:a16="http://schemas.microsoft.com/office/drawing/2014/main" id="{1A8BEC8D-CE9B-3FC0-2D7C-21AE82344680}"/>
              </a:ext>
            </a:extLst>
          </p:cNvPr>
          <p:cNvGrpSpPr/>
          <p:nvPr/>
        </p:nvGrpSpPr>
        <p:grpSpPr>
          <a:xfrm>
            <a:off x="5774933" y="5929330"/>
            <a:ext cx="641686" cy="320843"/>
            <a:chOff x="0" y="0"/>
            <a:chExt cx="812800" cy="406400"/>
          </a:xfrm>
        </p:grpSpPr>
        <p:sp>
          <p:nvSpPr>
            <p:cNvPr id="95" name="Freeform 66">
              <a:extLst>
                <a:ext uri="{FF2B5EF4-FFF2-40B4-BE49-F238E27FC236}">
                  <a16:creationId xmlns:a16="http://schemas.microsoft.com/office/drawing/2014/main" id="{F5E37ED3-15AB-714C-C122-BC984A3F290E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6" name="TextBox 67">
              <a:extLst>
                <a:ext uri="{FF2B5EF4-FFF2-40B4-BE49-F238E27FC236}">
                  <a16:creationId xmlns:a16="http://schemas.microsoft.com/office/drawing/2014/main" id="{DE1AFFE1-8D85-35F8-5901-AB5DBA93A7DA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0977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194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D0770B-AEE5-5E2D-B3D9-0DEEA2892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C15E6F9-0A95-A24B-11F5-D8A9BB13EDCE}"/>
              </a:ext>
            </a:extLst>
          </p:cNvPr>
          <p:cNvSpPr/>
          <p:nvPr/>
        </p:nvSpPr>
        <p:spPr>
          <a:xfrm>
            <a:off x="10843325" y="311570"/>
            <a:ext cx="1024119" cy="1037787"/>
          </a:xfrm>
          <a:custGeom>
            <a:avLst/>
            <a:gdLst/>
            <a:ahLst/>
            <a:cxnLst/>
            <a:rect l="l" t="t" r="r" b="b"/>
            <a:pathLst>
              <a:path w="1536179" h="1556680">
                <a:moveTo>
                  <a:pt x="0" y="0"/>
                </a:moveTo>
                <a:lnTo>
                  <a:pt x="1536178" y="0"/>
                </a:lnTo>
                <a:lnTo>
                  <a:pt x="1536178" y="1556681"/>
                </a:lnTo>
                <a:lnTo>
                  <a:pt x="0" y="155668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r="-1" b="419"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9873CEF-343C-AD63-1F62-2D79AA6225D5}"/>
              </a:ext>
            </a:extLst>
          </p:cNvPr>
          <p:cNvSpPr txBox="1"/>
          <p:nvPr/>
        </p:nvSpPr>
        <p:spPr>
          <a:xfrm>
            <a:off x="300979" y="375070"/>
            <a:ext cx="10542345" cy="460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520"/>
              </a:lnSpc>
            </a:pPr>
            <a:r>
              <a:rPr lang="en-US" sz="3666" spc="-66" dirty="0">
                <a:solidFill>
                  <a:srgbClr val="FF991F"/>
                </a:solidFill>
                <a:latin typeface="Arimo Bold"/>
              </a:rPr>
              <a:t>Corrective Actions – Process Flow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4216A97-C85B-474A-3564-E38249094F11}"/>
              </a:ext>
            </a:extLst>
          </p:cNvPr>
          <p:cNvSpPr txBox="1"/>
          <p:nvPr/>
        </p:nvSpPr>
        <p:spPr>
          <a:xfrm>
            <a:off x="622314" y="2768392"/>
            <a:ext cx="2867273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initiates PIP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(employee,  template choice )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BC9C780-DA64-2B45-AF8B-F24A6C9CBB9B}"/>
              </a:ext>
            </a:extLst>
          </p:cNvPr>
          <p:cNvSpPr txBox="1"/>
          <p:nvPr/>
        </p:nvSpPr>
        <p:spPr>
          <a:xfrm>
            <a:off x="4591636" y="2768392"/>
            <a:ext cx="3008280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completes form 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(opportunity to upload document)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0DB31765-5CA0-F70B-A5A3-38896B8F0369}"/>
              </a:ext>
            </a:extLst>
          </p:cNvPr>
          <p:cNvSpPr txBox="1"/>
          <p:nvPr/>
        </p:nvSpPr>
        <p:spPr>
          <a:xfrm>
            <a:off x="8648409" y="2889549"/>
            <a:ext cx="2857791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728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 Reminder – Legal Review 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8153F57-08CB-3640-C1FB-8FFE9B579DF1}"/>
              </a:ext>
            </a:extLst>
          </p:cNvPr>
          <p:cNvSpPr txBox="1"/>
          <p:nvPr/>
        </p:nvSpPr>
        <p:spPr>
          <a:xfrm>
            <a:off x="622314" y="4826355"/>
            <a:ext cx="2873466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HRBP Review &amp; Approval </a:t>
            </a:r>
          </a:p>
          <a:p>
            <a:pPr algn="ctr" defTabSz="609630">
              <a:lnSpc>
                <a:spcPts val="1600"/>
              </a:lnSpc>
            </a:pPr>
            <a:r>
              <a:rPr lang="en-US" sz="1333">
                <a:solidFill>
                  <a:srgbClr val="FFFFFF"/>
                </a:solidFill>
                <a:latin typeface="Arimo"/>
              </a:rPr>
              <a:t>(edit, opportunity to upload document)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3DBCB37F-21C1-6755-10C9-73D0EA293732}"/>
              </a:ext>
            </a:extLst>
          </p:cNvPr>
          <p:cNvSpPr txBox="1"/>
          <p:nvPr/>
        </p:nvSpPr>
        <p:spPr>
          <a:xfrm>
            <a:off x="4666881" y="4686655"/>
            <a:ext cx="2857791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acknowledgement </a:t>
            </a:r>
            <a:r>
              <a:rPr lang="en-US" sz="1600" dirty="0">
                <a:solidFill>
                  <a:srgbClr val="FFFFFF"/>
                </a:solidFill>
                <a:latin typeface="Arimo"/>
              </a:rPr>
              <a:t>of meeting with employee</a:t>
            </a:r>
          </a:p>
        </p:txBody>
      </p:sp>
      <p:grpSp>
        <p:nvGrpSpPr>
          <p:cNvPr id="9" name="Group 9">
            <a:extLst>
              <a:ext uri="{FF2B5EF4-FFF2-40B4-BE49-F238E27FC236}">
                <a16:creationId xmlns:a16="http://schemas.microsoft.com/office/drawing/2014/main" id="{5AFDEB0F-44B3-705D-14CF-1568C15F37E4}"/>
              </a:ext>
            </a:extLst>
          </p:cNvPr>
          <p:cNvGrpSpPr/>
          <p:nvPr/>
        </p:nvGrpSpPr>
        <p:grpSpPr>
          <a:xfrm>
            <a:off x="312768" y="1736084"/>
            <a:ext cx="3647234" cy="1692916"/>
            <a:chOff x="0" y="0"/>
            <a:chExt cx="998358" cy="463402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C3C35B02-4648-FA57-F855-18205016D345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2E25BFF5-1225-B948-A22B-EBBC0B66228C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2899581D-881D-0F98-F6E4-91D4606483FE}"/>
              </a:ext>
            </a:extLst>
          </p:cNvPr>
          <p:cNvGrpSpPr/>
          <p:nvPr/>
        </p:nvGrpSpPr>
        <p:grpSpPr>
          <a:xfrm>
            <a:off x="4273166" y="1736084"/>
            <a:ext cx="3647234" cy="1692916"/>
            <a:chOff x="0" y="0"/>
            <a:chExt cx="998358" cy="463402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3C9C001-5429-FBA0-1567-CFB6B0BE1CA7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E5114E5A-4DDA-8E98-734A-8A5CDD4A5FE1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9FFEC53C-DA68-7F46-99F8-A18004B155F2}"/>
              </a:ext>
            </a:extLst>
          </p:cNvPr>
          <p:cNvGrpSpPr/>
          <p:nvPr/>
        </p:nvGrpSpPr>
        <p:grpSpPr>
          <a:xfrm>
            <a:off x="8231998" y="1736084"/>
            <a:ext cx="3647234" cy="1692916"/>
            <a:chOff x="0" y="0"/>
            <a:chExt cx="998358" cy="463402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875117A4-00FD-D3E1-F9D2-A8CF4426C82F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26276FFF-1F69-DBE7-EB8A-8E3D0E565E7D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8" name="Group 18">
            <a:extLst>
              <a:ext uri="{FF2B5EF4-FFF2-40B4-BE49-F238E27FC236}">
                <a16:creationId xmlns:a16="http://schemas.microsoft.com/office/drawing/2014/main" id="{F36A047F-987C-A82C-EC5B-6B7EFFDD0FE4}"/>
              </a:ext>
            </a:extLst>
          </p:cNvPr>
          <p:cNvGrpSpPr/>
          <p:nvPr/>
        </p:nvGrpSpPr>
        <p:grpSpPr>
          <a:xfrm>
            <a:off x="300979" y="4368800"/>
            <a:ext cx="3647234" cy="1692916"/>
            <a:chOff x="0" y="0"/>
            <a:chExt cx="998358" cy="463402"/>
          </a:xfrm>
        </p:grpSpPr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9C80A3FA-B486-9769-D33C-AB32A21033D8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TextBox 20">
              <a:extLst>
                <a:ext uri="{FF2B5EF4-FFF2-40B4-BE49-F238E27FC236}">
                  <a16:creationId xmlns:a16="http://schemas.microsoft.com/office/drawing/2014/main" id="{455B50E0-772F-B301-2F7F-7134D00A63B5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1" name="Group 21">
            <a:extLst>
              <a:ext uri="{FF2B5EF4-FFF2-40B4-BE49-F238E27FC236}">
                <a16:creationId xmlns:a16="http://schemas.microsoft.com/office/drawing/2014/main" id="{680733EF-34DE-97DE-FF24-1C4345BDA1D8}"/>
              </a:ext>
            </a:extLst>
          </p:cNvPr>
          <p:cNvGrpSpPr/>
          <p:nvPr/>
        </p:nvGrpSpPr>
        <p:grpSpPr>
          <a:xfrm>
            <a:off x="4273166" y="4368800"/>
            <a:ext cx="3647234" cy="1692916"/>
            <a:chOff x="0" y="0"/>
            <a:chExt cx="998358" cy="463402"/>
          </a:xfrm>
        </p:grpSpPr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06935AE7-687E-7F81-3665-23BE656534C3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TextBox 23">
              <a:extLst>
                <a:ext uri="{FF2B5EF4-FFF2-40B4-BE49-F238E27FC236}">
                  <a16:creationId xmlns:a16="http://schemas.microsoft.com/office/drawing/2014/main" id="{B4CC0467-021B-529D-5698-4916F3FC4E70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4" name="AutoShape 24">
            <a:extLst>
              <a:ext uri="{FF2B5EF4-FFF2-40B4-BE49-F238E27FC236}">
                <a16:creationId xmlns:a16="http://schemas.microsoft.com/office/drawing/2014/main" id="{2238B7CD-345E-4195-D339-9512BBD4DFE5}"/>
              </a:ext>
            </a:extLst>
          </p:cNvPr>
          <p:cNvSpPr/>
          <p:nvPr/>
        </p:nvSpPr>
        <p:spPr>
          <a:xfrm>
            <a:off x="1565069" y="3933388"/>
            <a:ext cx="9278256" cy="0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5" name="Group 25">
            <a:extLst>
              <a:ext uri="{FF2B5EF4-FFF2-40B4-BE49-F238E27FC236}">
                <a16:creationId xmlns:a16="http://schemas.microsoft.com/office/drawing/2014/main" id="{7EC4C876-2A1C-56D3-54F5-93BF64F37626}"/>
              </a:ext>
            </a:extLst>
          </p:cNvPr>
          <p:cNvGrpSpPr/>
          <p:nvPr/>
        </p:nvGrpSpPr>
        <p:grpSpPr>
          <a:xfrm rot="5400000">
            <a:off x="1494486" y="3933388"/>
            <a:ext cx="281354" cy="281354"/>
            <a:chOff x="0" y="0"/>
            <a:chExt cx="812800" cy="812800"/>
          </a:xfrm>
        </p:grpSpPr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5FC13FCD-0CD2-52EA-4CFE-0C0588E1E3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TextBox 27">
              <a:extLst>
                <a:ext uri="{FF2B5EF4-FFF2-40B4-BE49-F238E27FC236}">
                  <a16:creationId xmlns:a16="http://schemas.microsoft.com/office/drawing/2014/main" id="{DE7EE825-7AA3-9A80-E5F0-7DBD38F40C0F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8" name="Group 28">
            <a:extLst>
              <a:ext uri="{FF2B5EF4-FFF2-40B4-BE49-F238E27FC236}">
                <a16:creationId xmlns:a16="http://schemas.microsoft.com/office/drawing/2014/main" id="{6674C6AD-7856-7E07-6871-03EC8140B883}"/>
              </a:ext>
            </a:extLst>
          </p:cNvPr>
          <p:cNvGrpSpPr/>
          <p:nvPr/>
        </p:nvGrpSpPr>
        <p:grpSpPr>
          <a:xfrm>
            <a:off x="3975907" y="2582542"/>
            <a:ext cx="281354" cy="281354"/>
            <a:chOff x="0" y="0"/>
            <a:chExt cx="812800" cy="812800"/>
          </a:xfrm>
        </p:grpSpPr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2997D97F-6ABA-836F-A3E9-5716A3B1C7A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TextBox 30">
              <a:extLst>
                <a:ext uri="{FF2B5EF4-FFF2-40B4-BE49-F238E27FC236}">
                  <a16:creationId xmlns:a16="http://schemas.microsoft.com/office/drawing/2014/main" id="{287016E6-F865-4C86-5101-91B8DE7E7862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1" name="Group 31">
            <a:extLst>
              <a:ext uri="{FF2B5EF4-FFF2-40B4-BE49-F238E27FC236}">
                <a16:creationId xmlns:a16="http://schemas.microsoft.com/office/drawing/2014/main" id="{792140DF-2218-BF0F-71D1-A436A6E3E31A}"/>
              </a:ext>
            </a:extLst>
          </p:cNvPr>
          <p:cNvGrpSpPr/>
          <p:nvPr/>
        </p:nvGrpSpPr>
        <p:grpSpPr>
          <a:xfrm>
            <a:off x="7935522" y="2582542"/>
            <a:ext cx="281354" cy="281354"/>
            <a:chOff x="0" y="0"/>
            <a:chExt cx="812800" cy="812800"/>
          </a:xfrm>
        </p:grpSpPr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830749BF-DF92-A945-2704-844328619BC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TextBox 33">
              <a:extLst>
                <a:ext uri="{FF2B5EF4-FFF2-40B4-BE49-F238E27FC236}">
                  <a16:creationId xmlns:a16="http://schemas.microsoft.com/office/drawing/2014/main" id="{D882C39B-5F61-5861-3A4F-C289CBA6F109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4" name="Group 34">
            <a:extLst>
              <a:ext uri="{FF2B5EF4-FFF2-40B4-BE49-F238E27FC236}">
                <a16:creationId xmlns:a16="http://schemas.microsoft.com/office/drawing/2014/main" id="{0080D6D4-3F97-EEC6-CC48-2F2565022BFC}"/>
              </a:ext>
            </a:extLst>
          </p:cNvPr>
          <p:cNvGrpSpPr/>
          <p:nvPr/>
        </p:nvGrpSpPr>
        <p:grpSpPr>
          <a:xfrm>
            <a:off x="3975907" y="5074582"/>
            <a:ext cx="281354" cy="281354"/>
            <a:chOff x="0" y="0"/>
            <a:chExt cx="812800" cy="812800"/>
          </a:xfrm>
        </p:grpSpPr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B84B38D7-D77A-24E6-D0A4-1B5ADD1C688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TextBox 36">
              <a:extLst>
                <a:ext uri="{FF2B5EF4-FFF2-40B4-BE49-F238E27FC236}">
                  <a16:creationId xmlns:a16="http://schemas.microsoft.com/office/drawing/2014/main" id="{0FCD0F78-3B09-9363-14FF-D8E579215400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0" name="TextBox 40">
            <a:extLst>
              <a:ext uri="{FF2B5EF4-FFF2-40B4-BE49-F238E27FC236}">
                <a16:creationId xmlns:a16="http://schemas.microsoft.com/office/drawing/2014/main" id="{9F77404D-C556-0484-4F9D-33A65E524F2E}"/>
              </a:ext>
            </a:extLst>
          </p:cNvPr>
          <p:cNvSpPr txBox="1"/>
          <p:nvPr/>
        </p:nvSpPr>
        <p:spPr>
          <a:xfrm>
            <a:off x="4568053" y="4798284"/>
            <a:ext cx="3048053" cy="730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Acknowledges </a:t>
            </a:r>
          </a:p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Meeting</a:t>
            </a:r>
          </a:p>
          <a:p>
            <a:pPr algn="ctr" defTabSz="609630">
              <a:lnSpc>
                <a:spcPts val="1919"/>
              </a:lnSpc>
            </a:pPr>
            <a:endParaRPr lang="en-US" sz="1600" dirty="0">
              <a:solidFill>
                <a:srgbClr val="041941"/>
              </a:solidFill>
              <a:latin typeface="Arimo Bold"/>
            </a:endParaRPr>
          </a:p>
        </p:txBody>
      </p:sp>
      <p:sp>
        <p:nvSpPr>
          <p:cNvPr id="42" name="AutoShape 42">
            <a:extLst>
              <a:ext uri="{FF2B5EF4-FFF2-40B4-BE49-F238E27FC236}">
                <a16:creationId xmlns:a16="http://schemas.microsoft.com/office/drawing/2014/main" id="{6B78BD52-17AF-88A6-4E1A-0A4ED0CDC1CB}"/>
              </a:ext>
            </a:extLst>
          </p:cNvPr>
          <p:cNvSpPr/>
          <p:nvPr/>
        </p:nvSpPr>
        <p:spPr>
          <a:xfrm flipV="1">
            <a:off x="10830625" y="3429000"/>
            <a:ext cx="0" cy="493189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3" name="Group 43">
            <a:extLst>
              <a:ext uri="{FF2B5EF4-FFF2-40B4-BE49-F238E27FC236}">
                <a16:creationId xmlns:a16="http://schemas.microsoft.com/office/drawing/2014/main" id="{7E1CFBDF-7AAA-9B43-1BD8-E35FB5A13FDA}"/>
              </a:ext>
            </a:extLst>
          </p:cNvPr>
          <p:cNvGrpSpPr/>
          <p:nvPr/>
        </p:nvGrpSpPr>
        <p:grpSpPr>
          <a:xfrm>
            <a:off x="2881837" y="6487166"/>
            <a:ext cx="330427" cy="330427"/>
            <a:chOff x="0" y="0"/>
            <a:chExt cx="812800" cy="812800"/>
          </a:xfrm>
        </p:grpSpPr>
        <p:sp>
          <p:nvSpPr>
            <p:cNvPr id="44" name="Freeform 44">
              <a:extLst>
                <a:ext uri="{FF2B5EF4-FFF2-40B4-BE49-F238E27FC236}">
                  <a16:creationId xmlns:a16="http://schemas.microsoft.com/office/drawing/2014/main" id="{CE6D8C60-0EB1-0EE9-5FA5-EE55AC79F5D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C9A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5" name="TextBox 45">
              <a:extLst>
                <a:ext uri="{FF2B5EF4-FFF2-40B4-BE49-F238E27FC236}">
                  <a16:creationId xmlns:a16="http://schemas.microsoft.com/office/drawing/2014/main" id="{93283DB8-EDBE-E30C-5E97-6BB085C009EF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BFC8284B-8DA4-5A2B-69D5-2435A65F7343}"/>
              </a:ext>
            </a:extLst>
          </p:cNvPr>
          <p:cNvGrpSpPr/>
          <p:nvPr/>
        </p:nvGrpSpPr>
        <p:grpSpPr>
          <a:xfrm>
            <a:off x="4572000" y="6487166"/>
            <a:ext cx="330427" cy="330427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89721D96-B913-FC8E-B55F-5364942AA3A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42CC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C16844F-B011-1693-63C6-816460F6BCF0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1F8476B3-0C47-245E-F3BC-9A6022F79650}"/>
              </a:ext>
            </a:extLst>
          </p:cNvPr>
          <p:cNvGrpSpPr/>
          <p:nvPr/>
        </p:nvGrpSpPr>
        <p:grpSpPr>
          <a:xfrm>
            <a:off x="6248400" y="6487166"/>
            <a:ext cx="330427" cy="330427"/>
            <a:chOff x="0" y="0"/>
            <a:chExt cx="812800" cy="812800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7B356529-2818-6CE2-6887-7215FB006E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1" name="TextBox 51">
              <a:extLst>
                <a:ext uri="{FF2B5EF4-FFF2-40B4-BE49-F238E27FC236}">
                  <a16:creationId xmlns:a16="http://schemas.microsoft.com/office/drawing/2014/main" id="{BFAE055C-4545-C060-2FBB-27B4B1DBB3CA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2" name="TextBox 52">
            <a:extLst>
              <a:ext uri="{FF2B5EF4-FFF2-40B4-BE49-F238E27FC236}">
                <a16:creationId xmlns:a16="http://schemas.microsoft.com/office/drawing/2014/main" id="{7FBFADBD-A49B-3A84-3D7C-CB9A58022DDD}"/>
              </a:ext>
            </a:extLst>
          </p:cNvPr>
          <p:cNvSpPr txBox="1"/>
          <p:nvPr/>
        </p:nvSpPr>
        <p:spPr>
          <a:xfrm>
            <a:off x="3328830" y="6526079"/>
            <a:ext cx="1040085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Partner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D5E10460-DBC4-A198-C569-33D1C37FF4AE}"/>
              </a:ext>
            </a:extLst>
          </p:cNvPr>
          <p:cNvSpPr txBox="1"/>
          <p:nvPr/>
        </p:nvSpPr>
        <p:spPr>
          <a:xfrm>
            <a:off x="5018993" y="6526078"/>
            <a:ext cx="1265443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Admin</a:t>
            </a:r>
          </a:p>
        </p:txBody>
      </p:sp>
      <p:sp>
        <p:nvSpPr>
          <p:cNvPr id="54" name="TextBox 54">
            <a:extLst>
              <a:ext uri="{FF2B5EF4-FFF2-40B4-BE49-F238E27FC236}">
                <a16:creationId xmlns:a16="http://schemas.microsoft.com/office/drawing/2014/main" id="{231DFF5C-0C53-83B1-A057-D707736E4F92}"/>
              </a:ext>
            </a:extLst>
          </p:cNvPr>
          <p:cNvSpPr txBox="1"/>
          <p:nvPr/>
        </p:nvSpPr>
        <p:spPr>
          <a:xfrm>
            <a:off x="6693002" y="6538368"/>
            <a:ext cx="1596097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People Manager</a:t>
            </a:r>
          </a:p>
        </p:txBody>
      </p:sp>
      <p:grpSp>
        <p:nvGrpSpPr>
          <p:cNvPr id="55" name="Group 55">
            <a:extLst>
              <a:ext uri="{FF2B5EF4-FFF2-40B4-BE49-F238E27FC236}">
                <a16:creationId xmlns:a16="http://schemas.microsoft.com/office/drawing/2014/main" id="{FDD1B10E-3967-3F21-507D-783CDA081202}"/>
              </a:ext>
            </a:extLst>
          </p:cNvPr>
          <p:cNvGrpSpPr/>
          <p:nvPr/>
        </p:nvGrpSpPr>
        <p:grpSpPr>
          <a:xfrm>
            <a:off x="8410521" y="6502173"/>
            <a:ext cx="330427" cy="330427"/>
            <a:chOff x="0" y="0"/>
            <a:chExt cx="812800" cy="812800"/>
          </a:xfrm>
        </p:grpSpPr>
        <p:sp>
          <p:nvSpPr>
            <p:cNvPr id="56" name="Freeform 56">
              <a:extLst>
                <a:ext uri="{FF2B5EF4-FFF2-40B4-BE49-F238E27FC236}">
                  <a16:creationId xmlns:a16="http://schemas.microsoft.com/office/drawing/2014/main" id="{B88C74AD-9D13-C9D9-8CBA-11DA42B9E68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8D9F4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7" name="TextBox 57">
              <a:extLst>
                <a:ext uri="{FF2B5EF4-FFF2-40B4-BE49-F238E27FC236}">
                  <a16:creationId xmlns:a16="http://schemas.microsoft.com/office/drawing/2014/main" id="{B7092D70-184C-C4D7-E1CB-C1CF03CBE874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8" name="TextBox 58">
            <a:extLst>
              <a:ext uri="{FF2B5EF4-FFF2-40B4-BE49-F238E27FC236}">
                <a16:creationId xmlns:a16="http://schemas.microsoft.com/office/drawing/2014/main" id="{32E198BB-D1E3-8050-AE83-3535D26E93D0}"/>
              </a:ext>
            </a:extLst>
          </p:cNvPr>
          <p:cNvSpPr txBox="1"/>
          <p:nvPr/>
        </p:nvSpPr>
        <p:spPr>
          <a:xfrm>
            <a:off x="8855248" y="6541086"/>
            <a:ext cx="898353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>
                <a:solidFill>
                  <a:srgbClr val="FFFFFF"/>
                </a:solidFill>
                <a:latin typeface="Arimo"/>
              </a:rPr>
              <a:t>Employee</a:t>
            </a:r>
          </a:p>
        </p:txBody>
      </p:sp>
      <p:grpSp>
        <p:nvGrpSpPr>
          <p:cNvPr id="84" name="Group 65">
            <a:extLst>
              <a:ext uri="{FF2B5EF4-FFF2-40B4-BE49-F238E27FC236}">
                <a16:creationId xmlns:a16="http://schemas.microsoft.com/office/drawing/2014/main" id="{C4E484BE-6356-C134-8CA6-10BE2507812B}"/>
              </a:ext>
            </a:extLst>
          </p:cNvPr>
          <p:cNvGrpSpPr/>
          <p:nvPr/>
        </p:nvGrpSpPr>
        <p:grpSpPr>
          <a:xfrm>
            <a:off x="1956149" y="3282837"/>
            <a:ext cx="641686" cy="320843"/>
            <a:chOff x="0" y="0"/>
            <a:chExt cx="812800" cy="406400"/>
          </a:xfrm>
        </p:grpSpPr>
        <p:sp>
          <p:nvSpPr>
            <p:cNvPr id="85" name="Freeform 66">
              <a:extLst>
                <a:ext uri="{FF2B5EF4-FFF2-40B4-BE49-F238E27FC236}">
                  <a16:creationId xmlns:a16="http://schemas.microsoft.com/office/drawing/2014/main" id="{70812768-6CA1-B9C5-AAF0-8A040235C01D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6" name="TextBox 67">
              <a:extLst>
                <a:ext uri="{FF2B5EF4-FFF2-40B4-BE49-F238E27FC236}">
                  <a16:creationId xmlns:a16="http://schemas.microsoft.com/office/drawing/2014/main" id="{E4EB93A6-1340-7E13-AC30-E94FEE8BC534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7" name="TextBox 37">
            <a:extLst>
              <a:ext uri="{FF2B5EF4-FFF2-40B4-BE49-F238E27FC236}">
                <a16:creationId xmlns:a16="http://schemas.microsoft.com/office/drawing/2014/main" id="{15C42380-4D76-33F0-E0F3-795DD8451E54}"/>
              </a:ext>
            </a:extLst>
          </p:cNvPr>
          <p:cNvSpPr txBox="1"/>
          <p:nvPr/>
        </p:nvSpPr>
        <p:spPr>
          <a:xfrm>
            <a:off x="724857" y="2076023"/>
            <a:ext cx="2697115" cy="9746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Initiates*</a:t>
            </a:r>
          </a:p>
          <a:p>
            <a:pPr algn="ctr" defTabSz="609630">
              <a:lnSpc>
                <a:spcPts val="1919"/>
              </a:lnSpc>
            </a:pPr>
            <a:endParaRPr lang="en-US" sz="1600" dirty="0">
              <a:solidFill>
                <a:srgbClr val="041941"/>
              </a:solidFill>
              <a:latin typeface="Arimo Bold"/>
            </a:endParaRPr>
          </a:p>
          <a:p>
            <a:pPr algn="ctr" defTabSz="609630">
              <a:lnSpc>
                <a:spcPts val="1919"/>
              </a:lnSpc>
            </a:pPr>
            <a:r>
              <a:rPr lang="en-US" sz="1200" dirty="0">
                <a:solidFill>
                  <a:srgbClr val="041941"/>
                </a:solidFill>
                <a:latin typeface="Arimo Bold"/>
              </a:rPr>
              <a:t>*HR can initiate but it immediately routes to manager</a:t>
            </a:r>
          </a:p>
        </p:txBody>
      </p:sp>
      <p:grpSp>
        <p:nvGrpSpPr>
          <p:cNvPr id="88" name="Group 74">
            <a:extLst>
              <a:ext uri="{FF2B5EF4-FFF2-40B4-BE49-F238E27FC236}">
                <a16:creationId xmlns:a16="http://schemas.microsoft.com/office/drawing/2014/main" id="{57A22615-4F01-0401-7680-1001878AE912}"/>
              </a:ext>
            </a:extLst>
          </p:cNvPr>
          <p:cNvGrpSpPr/>
          <p:nvPr/>
        </p:nvGrpSpPr>
        <p:grpSpPr>
          <a:xfrm>
            <a:off x="1314320" y="3291065"/>
            <a:ext cx="641686" cy="320843"/>
            <a:chOff x="0" y="0"/>
            <a:chExt cx="812800" cy="406400"/>
          </a:xfrm>
        </p:grpSpPr>
        <p:sp>
          <p:nvSpPr>
            <p:cNvPr id="89" name="Freeform 75">
              <a:extLst>
                <a:ext uri="{FF2B5EF4-FFF2-40B4-BE49-F238E27FC236}">
                  <a16:creationId xmlns:a16="http://schemas.microsoft.com/office/drawing/2014/main" id="{52507838-E1C7-CE77-5AD7-D5144AAD85B5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4C9A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0" name="TextBox 76">
              <a:extLst>
                <a:ext uri="{FF2B5EF4-FFF2-40B4-BE49-F238E27FC236}">
                  <a16:creationId xmlns:a16="http://schemas.microsoft.com/office/drawing/2014/main" id="{B747B8AD-58B8-A13C-3378-BF37A012B6C9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94" name="TextBox 39">
            <a:extLst>
              <a:ext uri="{FF2B5EF4-FFF2-40B4-BE49-F238E27FC236}">
                <a16:creationId xmlns:a16="http://schemas.microsoft.com/office/drawing/2014/main" id="{CD52C6E3-B326-2052-41DA-22DD5B753D07}"/>
              </a:ext>
            </a:extLst>
          </p:cNvPr>
          <p:cNvSpPr txBox="1"/>
          <p:nvPr/>
        </p:nvSpPr>
        <p:spPr>
          <a:xfrm>
            <a:off x="4617775" y="2322227"/>
            <a:ext cx="2964017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completes manager evaluation</a:t>
            </a:r>
          </a:p>
        </p:txBody>
      </p:sp>
      <p:sp>
        <p:nvSpPr>
          <p:cNvPr id="95" name="TextBox 41">
            <a:extLst>
              <a:ext uri="{FF2B5EF4-FFF2-40B4-BE49-F238E27FC236}">
                <a16:creationId xmlns:a16="http://schemas.microsoft.com/office/drawing/2014/main" id="{E2B8DAFA-8AA5-12D2-F284-31D50B9EED04}"/>
              </a:ext>
            </a:extLst>
          </p:cNvPr>
          <p:cNvSpPr txBox="1"/>
          <p:nvPr/>
        </p:nvSpPr>
        <p:spPr>
          <a:xfrm>
            <a:off x="8616560" y="2304882"/>
            <a:ext cx="2878109" cy="730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HR Reviews Corrective Action*</a:t>
            </a:r>
          </a:p>
          <a:p>
            <a:pPr algn="ctr" defTabSz="609630">
              <a:lnSpc>
                <a:spcPts val="1919"/>
              </a:lnSpc>
            </a:pPr>
            <a:endParaRPr lang="en-US" sz="1600" dirty="0">
              <a:solidFill>
                <a:srgbClr val="041941"/>
              </a:solidFill>
              <a:latin typeface="Arimo Bold"/>
            </a:endParaRPr>
          </a:p>
          <a:p>
            <a:pPr algn="ctr" defTabSz="609630">
              <a:lnSpc>
                <a:spcPts val="1919"/>
              </a:lnSpc>
            </a:pPr>
            <a:r>
              <a:rPr lang="en-US" sz="1200" dirty="0">
                <a:solidFill>
                  <a:srgbClr val="041941"/>
                </a:solidFill>
                <a:latin typeface="Arimo Bold"/>
              </a:rPr>
              <a:t>*Coach &amp; Counsel is not reviewed</a:t>
            </a:r>
            <a:endParaRPr lang="en-US" sz="1600" dirty="0">
              <a:solidFill>
                <a:srgbClr val="041941"/>
              </a:solidFill>
              <a:latin typeface="Arimo Bold"/>
            </a:endParaRPr>
          </a:p>
        </p:txBody>
      </p:sp>
      <p:grpSp>
        <p:nvGrpSpPr>
          <p:cNvPr id="99" name="Group 59">
            <a:extLst>
              <a:ext uri="{FF2B5EF4-FFF2-40B4-BE49-F238E27FC236}">
                <a16:creationId xmlns:a16="http://schemas.microsoft.com/office/drawing/2014/main" id="{37B59676-1A44-EEDF-DB0C-AC39D2B5E304}"/>
              </a:ext>
            </a:extLst>
          </p:cNvPr>
          <p:cNvGrpSpPr/>
          <p:nvPr/>
        </p:nvGrpSpPr>
        <p:grpSpPr>
          <a:xfrm>
            <a:off x="1386528" y="5917191"/>
            <a:ext cx="641686" cy="320843"/>
            <a:chOff x="0" y="0"/>
            <a:chExt cx="812800" cy="406400"/>
          </a:xfrm>
        </p:grpSpPr>
        <p:sp>
          <p:nvSpPr>
            <p:cNvPr id="100" name="Freeform 60">
              <a:extLst>
                <a:ext uri="{FF2B5EF4-FFF2-40B4-BE49-F238E27FC236}">
                  <a16:creationId xmlns:a16="http://schemas.microsoft.com/office/drawing/2014/main" id="{F72B1F79-231C-A9B6-44E9-64BCEE7DA160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C8D9F4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TextBox 61">
              <a:extLst>
                <a:ext uri="{FF2B5EF4-FFF2-40B4-BE49-F238E27FC236}">
                  <a16:creationId xmlns:a16="http://schemas.microsoft.com/office/drawing/2014/main" id="{DE17DDA1-C51B-E74C-E1EF-83AE6A9BD7C1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FBCA97A0-51FF-FB3E-4466-2056DA18DABD}"/>
              </a:ext>
            </a:extLst>
          </p:cNvPr>
          <p:cNvSpPr txBox="1"/>
          <p:nvPr/>
        </p:nvSpPr>
        <p:spPr>
          <a:xfrm>
            <a:off x="691856" y="4842252"/>
            <a:ext cx="2728187" cy="579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and Employee meet to discuss</a:t>
            </a:r>
          </a:p>
        </p:txBody>
      </p:sp>
      <p:grpSp>
        <p:nvGrpSpPr>
          <p:cNvPr id="37" name="Group 65">
            <a:extLst>
              <a:ext uri="{FF2B5EF4-FFF2-40B4-BE49-F238E27FC236}">
                <a16:creationId xmlns:a16="http://schemas.microsoft.com/office/drawing/2014/main" id="{85B2F827-25B5-55C9-1DF2-E0798BA6B827}"/>
              </a:ext>
            </a:extLst>
          </p:cNvPr>
          <p:cNvGrpSpPr/>
          <p:nvPr/>
        </p:nvGrpSpPr>
        <p:grpSpPr>
          <a:xfrm>
            <a:off x="5682898" y="3291564"/>
            <a:ext cx="737728" cy="336769"/>
            <a:chOff x="-121653" y="-20173"/>
            <a:chExt cx="934453" cy="426573"/>
          </a:xfrm>
        </p:grpSpPr>
        <p:sp>
          <p:nvSpPr>
            <p:cNvPr id="38" name="Freeform 66">
              <a:extLst>
                <a:ext uri="{FF2B5EF4-FFF2-40B4-BE49-F238E27FC236}">
                  <a16:creationId xmlns:a16="http://schemas.microsoft.com/office/drawing/2014/main" id="{32ECEDC4-FA36-1D69-F83B-1AE40F9C11C8}"/>
                </a:ext>
              </a:extLst>
            </p:cNvPr>
            <p:cNvSpPr/>
            <p:nvPr/>
          </p:nvSpPr>
          <p:spPr>
            <a:xfrm>
              <a:off x="-121653" y="-20173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7239F238-7635-C88B-D82E-105FBAEF4925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1" name="Group 74">
            <a:extLst>
              <a:ext uri="{FF2B5EF4-FFF2-40B4-BE49-F238E27FC236}">
                <a16:creationId xmlns:a16="http://schemas.microsoft.com/office/drawing/2014/main" id="{875B5593-F000-9731-B5AA-C6C217FCFDA7}"/>
              </a:ext>
            </a:extLst>
          </p:cNvPr>
          <p:cNvGrpSpPr/>
          <p:nvPr/>
        </p:nvGrpSpPr>
        <p:grpSpPr>
          <a:xfrm>
            <a:off x="9739338" y="3317256"/>
            <a:ext cx="641686" cy="320843"/>
            <a:chOff x="0" y="0"/>
            <a:chExt cx="812800" cy="406400"/>
          </a:xfrm>
        </p:grpSpPr>
        <p:sp>
          <p:nvSpPr>
            <p:cNvPr id="59" name="Freeform 75">
              <a:extLst>
                <a:ext uri="{FF2B5EF4-FFF2-40B4-BE49-F238E27FC236}">
                  <a16:creationId xmlns:a16="http://schemas.microsoft.com/office/drawing/2014/main" id="{6BA0952A-CC45-7020-E596-8459CACB8C3A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4C9A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TextBox 76">
              <a:extLst>
                <a:ext uri="{FF2B5EF4-FFF2-40B4-BE49-F238E27FC236}">
                  <a16:creationId xmlns:a16="http://schemas.microsoft.com/office/drawing/2014/main" id="{09C3D871-F9F4-CDCE-3FC5-EAE857039162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C29D6472-F4F5-EEB0-519F-0C7CF687BEF4}"/>
              </a:ext>
            </a:extLst>
          </p:cNvPr>
          <p:cNvGrpSpPr/>
          <p:nvPr/>
        </p:nvGrpSpPr>
        <p:grpSpPr>
          <a:xfrm>
            <a:off x="2031130" y="5922063"/>
            <a:ext cx="737728" cy="336769"/>
            <a:chOff x="-121653" y="-20173"/>
            <a:chExt cx="934453" cy="426573"/>
          </a:xfrm>
        </p:grpSpPr>
        <p:sp>
          <p:nvSpPr>
            <p:cNvPr id="62" name="Freeform 66">
              <a:extLst>
                <a:ext uri="{FF2B5EF4-FFF2-40B4-BE49-F238E27FC236}">
                  <a16:creationId xmlns:a16="http://schemas.microsoft.com/office/drawing/2014/main" id="{78F5ECFD-465C-5A04-BA44-4ACC0CEB0FF9}"/>
                </a:ext>
              </a:extLst>
            </p:cNvPr>
            <p:cNvSpPr/>
            <p:nvPr/>
          </p:nvSpPr>
          <p:spPr>
            <a:xfrm>
              <a:off x="-121653" y="-20173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TextBox 67">
              <a:extLst>
                <a:ext uri="{FF2B5EF4-FFF2-40B4-BE49-F238E27FC236}">
                  <a16:creationId xmlns:a16="http://schemas.microsoft.com/office/drawing/2014/main" id="{AB685F16-935A-6108-9291-F742A4D87794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4" name="Group 21">
            <a:extLst>
              <a:ext uri="{FF2B5EF4-FFF2-40B4-BE49-F238E27FC236}">
                <a16:creationId xmlns:a16="http://schemas.microsoft.com/office/drawing/2014/main" id="{CD5DA05A-D6A2-1DB8-40CD-422145FF4C1C}"/>
              </a:ext>
            </a:extLst>
          </p:cNvPr>
          <p:cNvGrpSpPr/>
          <p:nvPr/>
        </p:nvGrpSpPr>
        <p:grpSpPr>
          <a:xfrm>
            <a:off x="8243789" y="4376459"/>
            <a:ext cx="3647234" cy="1692916"/>
            <a:chOff x="0" y="0"/>
            <a:chExt cx="998358" cy="463402"/>
          </a:xfrm>
        </p:grpSpPr>
        <p:sp>
          <p:nvSpPr>
            <p:cNvPr id="65" name="Freeform 22">
              <a:extLst>
                <a:ext uri="{FF2B5EF4-FFF2-40B4-BE49-F238E27FC236}">
                  <a16:creationId xmlns:a16="http://schemas.microsoft.com/office/drawing/2014/main" id="{F3726923-DC8B-7190-78A9-1F7336C82309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TextBox 23">
              <a:extLst>
                <a:ext uri="{FF2B5EF4-FFF2-40B4-BE49-F238E27FC236}">
                  <a16:creationId xmlns:a16="http://schemas.microsoft.com/office/drawing/2014/main" id="{10BD799D-B1E5-1E86-5F69-904066962484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7" name="Group 34">
            <a:extLst>
              <a:ext uri="{FF2B5EF4-FFF2-40B4-BE49-F238E27FC236}">
                <a16:creationId xmlns:a16="http://schemas.microsoft.com/office/drawing/2014/main" id="{1372FBC9-6305-D6CE-20DD-E824A2A3B31F}"/>
              </a:ext>
            </a:extLst>
          </p:cNvPr>
          <p:cNvGrpSpPr/>
          <p:nvPr/>
        </p:nvGrpSpPr>
        <p:grpSpPr>
          <a:xfrm>
            <a:off x="7946530" y="5082241"/>
            <a:ext cx="281354" cy="281354"/>
            <a:chOff x="0" y="0"/>
            <a:chExt cx="812800" cy="812800"/>
          </a:xfrm>
        </p:grpSpPr>
        <p:sp>
          <p:nvSpPr>
            <p:cNvPr id="68" name="Freeform 35">
              <a:extLst>
                <a:ext uri="{FF2B5EF4-FFF2-40B4-BE49-F238E27FC236}">
                  <a16:creationId xmlns:a16="http://schemas.microsoft.com/office/drawing/2014/main" id="{EC0F02A6-019E-CAD8-F9AC-EEE16B1B2AD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9" name="TextBox 36">
              <a:extLst>
                <a:ext uri="{FF2B5EF4-FFF2-40B4-BE49-F238E27FC236}">
                  <a16:creationId xmlns:a16="http://schemas.microsoft.com/office/drawing/2014/main" id="{26464D0C-ED24-A5A3-DE80-2D4BD18E0AC3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0" name="TextBox 40">
            <a:extLst>
              <a:ext uri="{FF2B5EF4-FFF2-40B4-BE49-F238E27FC236}">
                <a16:creationId xmlns:a16="http://schemas.microsoft.com/office/drawing/2014/main" id="{5D6DF29F-908C-34A2-7420-35853364099C}"/>
              </a:ext>
            </a:extLst>
          </p:cNvPr>
          <p:cNvSpPr txBox="1"/>
          <p:nvPr/>
        </p:nvSpPr>
        <p:spPr>
          <a:xfrm>
            <a:off x="8538675" y="4676275"/>
            <a:ext cx="3048053" cy="12182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Employee Acknowledges</a:t>
            </a:r>
          </a:p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Meeting*</a:t>
            </a:r>
          </a:p>
          <a:p>
            <a:pPr algn="ctr" defTabSz="609630">
              <a:lnSpc>
                <a:spcPts val="1919"/>
              </a:lnSpc>
            </a:pPr>
            <a:endParaRPr lang="en-US" sz="1600" dirty="0">
              <a:solidFill>
                <a:srgbClr val="041941"/>
              </a:solidFill>
              <a:latin typeface="Arimo Bold"/>
            </a:endParaRPr>
          </a:p>
          <a:p>
            <a:pPr algn="ctr" defTabSz="609630">
              <a:lnSpc>
                <a:spcPts val="1919"/>
              </a:lnSpc>
            </a:pPr>
            <a:r>
              <a:rPr lang="en-US" sz="1200" dirty="0">
                <a:solidFill>
                  <a:srgbClr val="041941"/>
                </a:solidFill>
                <a:latin typeface="Arimo Bold"/>
              </a:rPr>
              <a:t>*Skipped for Mexico and all Coach and Counsel level </a:t>
            </a:r>
          </a:p>
        </p:txBody>
      </p:sp>
      <p:grpSp>
        <p:nvGrpSpPr>
          <p:cNvPr id="74" name="Group 65">
            <a:extLst>
              <a:ext uri="{FF2B5EF4-FFF2-40B4-BE49-F238E27FC236}">
                <a16:creationId xmlns:a16="http://schemas.microsoft.com/office/drawing/2014/main" id="{259A4BD1-2D0D-2F3E-06F9-D62596CB78E2}"/>
              </a:ext>
            </a:extLst>
          </p:cNvPr>
          <p:cNvGrpSpPr/>
          <p:nvPr/>
        </p:nvGrpSpPr>
        <p:grpSpPr>
          <a:xfrm>
            <a:off x="5778940" y="5952494"/>
            <a:ext cx="737728" cy="336769"/>
            <a:chOff x="-121653" y="-20173"/>
            <a:chExt cx="934453" cy="426573"/>
          </a:xfrm>
        </p:grpSpPr>
        <p:sp>
          <p:nvSpPr>
            <p:cNvPr id="75" name="Freeform 66">
              <a:extLst>
                <a:ext uri="{FF2B5EF4-FFF2-40B4-BE49-F238E27FC236}">
                  <a16:creationId xmlns:a16="http://schemas.microsoft.com/office/drawing/2014/main" id="{F9D7667F-A870-5ECA-EE58-4E5B0FEA709F}"/>
                </a:ext>
              </a:extLst>
            </p:cNvPr>
            <p:cNvSpPr/>
            <p:nvPr/>
          </p:nvSpPr>
          <p:spPr>
            <a:xfrm>
              <a:off x="-121653" y="-20173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6" name="TextBox 67">
              <a:extLst>
                <a:ext uri="{FF2B5EF4-FFF2-40B4-BE49-F238E27FC236}">
                  <a16:creationId xmlns:a16="http://schemas.microsoft.com/office/drawing/2014/main" id="{360CA9B0-E120-FE3B-EC39-F87504371007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7" name="Group 59">
            <a:extLst>
              <a:ext uri="{FF2B5EF4-FFF2-40B4-BE49-F238E27FC236}">
                <a16:creationId xmlns:a16="http://schemas.microsoft.com/office/drawing/2014/main" id="{89FA741C-7491-DC60-1ABA-44024E3C83DC}"/>
              </a:ext>
            </a:extLst>
          </p:cNvPr>
          <p:cNvGrpSpPr/>
          <p:nvPr/>
        </p:nvGrpSpPr>
        <p:grpSpPr>
          <a:xfrm>
            <a:off x="9741859" y="5952493"/>
            <a:ext cx="641686" cy="320843"/>
            <a:chOff x="0" y="0"/>
            <a:chExt cx="812800" cy="406400"/>
          </a:xfrm>
        </p:grpSpPr>
        <p:sp>
          <p:nvSpPr>
            <p:cNvPr id="78" name="Freeform 60">
              <a:extLst>
                <a:ext uri="{FF2B5EF4-FFF2-40B4-BE49-F238E27FC236}">
                  <a16:creationId xmlns:a16="http://schemas.microsoft.com/office/drawing/2014/main" id="{9DDBAC97-0044-6869-F4FF-0F6776E25B38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C8D9F4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9" name="TextBox 61">
              <a:extLst>
                <a:ext uri="{FF2B5EF4-FFF2-40B4-BE49-F238E27FC236}">
                  <a16:creationId xmlns:a16="http://schemas.microsoft.com/office/drawing/2014/main" id="{D4AB7C51-63FA-A4A2-0932-ADD78A33E740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65866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194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F8C54C-73A7-C550-CB1B-75B14540C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7B9952D-2C15-0FF1-E7D8-DF78EE824FE4}"/>
              </a:ext>
            </a:extLst>
          </p:cNvPr>
          <p:cNvSpPr/>
          <p:nvPr/>
        </p:nvSpPr>
        <p:spPr>
          <a:xfrm>
            <a:off x="10843325" y="311570"/>
            <a:ext cx="1024119" cy="1037787"/>
          </a:xfrm>
          <a:custGeom>
            <a:avLst/>
            <a:gdLst/>
            <a:ahLst/>
            <a:cxnLst/>
            <a:rect l="l" t="t" r="r" b="b"/>
            <a:pathLst>
              <a:path w="1536179" h="1556680">
                <a:moveTo>
                  <a:pt x="0" y="0"/>
                </a:moveTo>
                <a:lnTo>
                  <a:pt x="1536178" y="0"/>
                </a:lnTo>
                <a:lnTo>
                  <a:pt x="1536178" y="1556681"/>
                </a:lnTo>
                <a:lnTo>
                  <a:pt x="0" y="155668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r="-1" b="419"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57816915-04C9-B183-5B1E-A8E088B87837}"/>
              </a:ext>
            </a:extLst>
          </p:cNvPr>
          <p:cNvSpPr txBox="1"/>
          <p:nvPr/>
        </p:nvSpPr>
        <p:spPr>
          <a:xfrm>
            <a:off x="300979" y="375070"/>
            <a:ext cx="10542345" cy="460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520"/>
              </a:lnSpc>
            </a:pPr>
            <a:r>
              <a:rPr lang="en-US" sz="3666" spc="-66" dirty="0">
                <a:solidFill>
                  <a:srgbClr val="FF991F"/>
                </a:solidFill>
                <a:latin typeface="Arimo Bold"/>
              </a:rPr>
              <a:t>Performance Improvement Plans – Process Flow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A4F5700-7C84-D32A-FE75-6DB741F02049}"/>
              </a:ext>
            </a:extLst>
          </p:cNvPr>
          <p:cNvSpPr txBox="1"/>
          <p:nvPr/>
        </p:nvSpPr>
        <p:spPr>
          <a:xfrm>
            <a:off x="622314" y="2768392"/>
            <a:ext cx="2867273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initiates PIP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(employee,  template choice )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0549ABBE-1E42-6400-EE99-37818B3DD92A}"/>
              </a:ext>
            </a:extLst>
          </p:cNvPr>
          <p:cNvSpPr txBox="1"/>
          <p:nvPr/>
        </p:nvSpPr>
        <p:spPr>
          <a:xfrm>
            <a:off x="4591636" y="2768392"/>
            <a:ext cx="3008280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completes form </a:t>
            </a:r>
          </a:p>
          <a:p>
            <a:pPr algn="ctr" defTabSz="609630">
              <a:lnSpc>
                <a:spcPts val="1600"/>
              </a:lnSpc>
            </a:pPr>
            <a:r>
              <a:rPr lang="en-US" sz="1333" dirty="0">
                <a:solidFill>
                  <a:srgbClr val="FFFFFF"/>
                </a:solidFill>
                <a:latin typeface="Arimo"/>
              </a:rPr>
              <a:t>(opportunity to upload document)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070DBE82-16CF-0CFD-2D57-C5C1D288A3B7}"/>
              </a:ext>
            </a:extLst>
          </p:cNvPr>
          <p:cNvSpPr txBox="1"/>
          <p:nvPr/>
        </p:nvSpPr>
        <p:spPr>
          <a:xfrm>
            <a:off x="8648409" y="2889549"/>
            <a:ext cx="2857791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728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 Reminder – Legal Review 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152BDE89-6D45-0A33-0AD5-4C412C644BC9}"/>
              </a:ext>
            </a:extLst>
          </p:cNvPr>
          <p:cNvSpPr txBox="1"/>
          <p:nvPr/>
        </p:nvSpPr>
        <p:spPr>
          <a:xfrm>
            <a:off x="622314" y="4826355"/>
            <a:ext cx="2873466" cy="442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>
                <a:solidFill>
                  <a:srgbClr val="FFFFFF"/>
                </a:solidFill>
                <a:latin typeface="Arimo Bold"/>
              </a:rPr>
              <a:t>HRBP Review &amp; Approval </a:t>
            </a:r>
          </a:p>
          <a:p>
            <a:pPr algn="ctr" defTabSz="609630">
              <a:lnSpc>
                <a:spcPts val="1600"/>
              </a:lnSpc>
            </a:pPr>
            <a:r>
              <a:rPr lang="en-US" sz="1333">
                <a:solidFill>
                  <a:srgbClr val="FFFFFF"/>
                </a:solidFill>
                <a:latin typeface="Arimo"/>
              </a:rPr>
              <a:t>(edit, opportunity to upload document)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FAF0A61A-8C2C-B28C-DD1B-F3532295F01D}"/>
              </a:ext>
            </a:extLst>
          </p:cNvPr>
          <p:cNvSpPr txBox="1"/>
          <p:nvPr/>
        </p:nvSpPr>
        <p:spPr>
          <a:xfrm>
            <a:off x="4666881" y="4686655"/>
            <a:ext cx="2857791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Arimo Bold"/>
              </a:rPr>
              <a:t>People Leader acknowledgement </a:t>
            </a:r>
            <a:r>
              <a:rPr lang="en-US" sz="1600" dirty="0">
                <a:solidFill>
                  <a:srgbClr val="FFFFFF"/>
                </a:solidFill>
                <a:latin typeface="Arimo"/>
              </a:rPr>
              <a:t>of meeting with employee</a:t>
            </a:r>
          </a:p>
        </p:txBody>
      </p:sp>
      <p:grpSp>
        <p:nvGrpSpPr>
          <p:cNvPr id="9" name="Group 9">
            <a:extLst>
              <a:ext uri="{FF2B5EF4-FFF2-40B4-BE49-F238E27FC236}">
                <a16:creationId xmlns:a16="http://schemas.microsoft.com/office/drawing/2014/main" id="{F9ED048A-A230-4561-154D-C30EF340C071}"/>
              </a:ext>
            </a:extLst>
          </p:cNvPr>
          <p:cNvGrpSpPr/>
          <p:nvPr/>
        </p:nvGrpSpPr>
        <p:grpSpPr>
          <a:xfrm>
            <a:off x="312768" y="1736084"/>
            <a:ext cx="3647234" cy="1692916"/>
            <a:chOff x="0" y="0"/>
            <a:chExt cx="998358" cy="463402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6B782D94-EF40-BC85-4F87-0959D438DF62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FF0126FC-9363-4FD2-60B3-2A171CE57518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8766DB07-77DB-801C-1A4B-609720B72D53}"/>
              </a:ext>
            </a:extLst>
          </p:cNvPr>
          <p:cNvGrpSpPr/>
          <p:nvPr/>
        </p:nvGrpSpPr>
        <p:grpSpPr>
          <a:xfrm>
            <a:off x="4273166" y="1736084"/>
            <a:ext cx="3647234" cy="1692916"/>
            <a:chOff x="0" y="0"/>
            <a:chExt cx="998358" cy="463402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0813C8CE-655D-3DF0-E7E5-95B6C2189EDF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4B66D494-A0AF-A7C9-1A30-5873A30E44D6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4C128E6B-77AF-0AE4-4916-A58D115995BE}"/>
              </a:ext>
            </a:extLst>
          </p:cNvPr>
          <p:cNvGrpSpPr/>
          <p:nvPr/>
        </p:nvGrpSpPr>
        <p:grpSpPr>
          <a:xfrm>
            <a:off x="8231998" y="1736084"/>
            <a:ext cx="3647234" cy="1692916"/>
            <a:chOff x="0" y="0"/>
            <a:chExt cx="998358" cy="463402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9B2E5CBC-E797-6AD9-3669-8898FA959D6E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AAE4E68E-FCA3-B2CF-E13E-52DB3AEBE37C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8" name="Group 18">
            <a:extLst>
              <a:ext uri="{FF2B5EF4-FFF2-40B4-BE49-F238E27FC236}">
                <a16:creationId xmlns:a16="http://schemas.microsoft.com/office/drawing/2014/main" id="{22088777-613E-9842-4FDC-B297FEB0096A}"/>
              </a:ext>
            </a:extLst>
          </p:cNvPr>
          <p:cNvGrpSpPr/>
          <p:nvPr/>
        </p:nvGrpSpPr>
        <p:grpSpPr>
          <a:xfrm>
            <a:off x="300979" y="4368800"/>
            <a:ext cx="3647234" cy="1692916"/>
            <a:chOff x="0" y="0"/>
            <a:chExt cx="998358" cy="463402"/>
          </a:xfrm>
        </p:grpSpPr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01AAEB66-C8A3-EFA2-9939-9F36FEBB419B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TextBox 20">
              <a:extLst>
                <a:ext uri="{FF2B5EF4-FFF2-40B4-BE49-F238E27FC236}">
                  <a16:creationId xmlns:a16="http://schemas.microsoft.com/office/drawing/2014/main" id="{6BCE27EA-5213-52C1-30ED-650710BB419C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1" name="Group 21">
            <a:extLst>
              <a:ext uri="{FF2B5EF4-FFF2-40B4-BE49-F238E27FC236}">
                <a16:creationId xmlns:a16="http://schemas.microsoft.com/office/drawing/2014/main" id="{13687A06-0933-D469-B6A3-B4EFE2CBD58A}"/>
              </a:ext>
            </a:extLst>
          </p:cNvPr>
          <p:cNvGrpSpPr/>
          <p:nvPr/>
        </p:nvGrpSpPr>
        <p:grpSpPr>
          <a:xfrm>
            <a:off x="4273166" y="4368800"/>
            <a:ext cx="3647234" cy="1692916"/>
            <a:chOff x="0" y="0"/>
            <a:chExt cx="998358" cy="463402"/>
          </a:xfrm>
        </p:grpSpPr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3F6603EB-5AD3-C7CD-43E9-645A8A10C494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TextBox 23">
              <a:extLst>
                <a:ext uri="{FF2B5EF4-FFF2-40B4-BE49-F238E27FC236}">
                  <a16:creationId xmlns:a16="http://schemas.microsoft.com/office/drawing/2014/main" id="{29CAED0C-FC1E-285C-E8F4-5A3C2E898301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4" name="AutoShape 24">
            <a:extLst>
              <a:ext uri="{FF2B5EF4-FFF2-40B4-BE49-F238E27FC236}">
                <a16:creationId xmlns:a16="http://schemas.microsoft.com/office/drawing/2014/main" id="{2F794155-3C15-C965-3D63-144F1CC2A300}"/>
              </a:ext>
            </a:extLst>
          </p:cNvPr>
          <p:cNvSpPr/>
          <p:nvPr/>
        </p:nvSpPr>
        <p:spPr>
          <a:xfrm>
            <a:off x="1565069" y="3933388"/>
            <a:ext cx="9278256" cy="0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5" name="Group 25">
            <a:extLst>
              <a:ext uri="{FF2B5EF4-FFF2-40B4-BE49-F238E27FC236}">
                <a16:creationId xmlns:a16="http://schemas.microsoft.com/office/drawing/2014/main" id="{E84AD281-EB9D-580C-5D31-989B8A712E64}"/>
              </a:ext>
            </a:extLst>
          </p:cNvPr>
          <p:cNvGrpSpPr/>
          <p:nvPr/>
        </p:nvGrpSpPr>
        <p:grpSpPr>
          <a:xfrm rot="5400000">
            <a:off x="1494486" y="3933388"/>
            <a:ext cx="281354" cy="281354"/>
            <a:chOff x="0" y="0"/>
            <a:chExt cx="812800" cy="812800"/>
          </a:xfrm>
        </p:grpSpPr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7F68FFA5-71FB-E375-CC26-696B379A64F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TextBox 27">
              <a:extLst>
                <a:ext uri="{FF2B5EF4-FFF2-40B4-BE49-F238E27FC236}">
                  <a16:creationId xmlns:a16="http://schemas.microsoft.com/office/drawing/2014/main" id="{2ABE0633-6664-0275-7CED-BEB615AE773B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8" name="Group 28">
            <a:extLst>
              <a:ext uri="{FF2B5EF4-FFF2-40B4-BE49-F238E27FC236}">
                <a16:creationId xmlns:a16="http://schemas.microsoft.com/office/drawing/2014/main" id="{F906297C-6DD8-3DB9-40AA-AB5C40C12788}"/>
              </a:ext>
            </a:extLst>
          </p:cNvPr>
          <p:cNvGrpSpPr/>
          <p:nvPr/>
        </p:nvGrpSpPr>
        <p:grpSpPr>
          <a:xfrm>
            <a:off x="3975907" y="2582542"/>
            <a:ext cx="281354" cy="281354"/>
            <a:chOff x="0" y="0"/>
            <a:chExt cx="812800" cy="812800"/>
          </a:xfrm>
        </p:grpSpPr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D2FD4070-4535-A6FC-0135-63563C62E56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TextBox 30">
              <a:extLst>
                <a:ext uri="{FF2B5EF4-FFF2-40B4-BE49-F238E27FC236}">
                  <a16:creationId xmlns:a16="http://schemas.microsoft.com/office/drawing/2014/main" id="{4EF5CD9C-F56E-0119-1387-CFA60CBE59EF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1" name="Group 31">
            <a:extLst>
              <a:ext uri="{FF2B5EF4-FFF2-40B4-BE49-F238E27FC236}">
                <a16:creationId xmlns:a16="http://schemas.microsoft.com/office/drawing/2014/main" id="{2978DAA1-B075-64F2-B045-B96105E8FB24}"/>
              </a:ext>
            </a:extLst>
          </p:cNvPr>
          <p:cNvGrpSpPr/>
          <p:nvPr/>
        </p:nvGrpSpPr>
        <p:grpSpPr>
          <a:xfrm>
            <a:off x="7935522" y="2582542"/>
            <a:ext cx="281354" cy="281354"/>
            <a:chOff x="0" y="0"/>
            <a:chExt cx="812800" cy="812800"/>
          </a:xfrm>
        </p:grpSpPr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A3C811DE-9625-B748-A194-A3F0F97E4FC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TextBox 33">
              <a:extLst>
                <a:ext uri="{FF2B5EF4-FFF2-40B4-BE49-F238E27FC236}">
                  <a16:creationId xmlns:a16="http://schemas.microsoft.com/office/drawing/2014/main" id="{A82ADF2B-33C3-EFEB-A541-DDEBA9574A28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4" name="Group 34">
            <a:extLst>
              <a:ext uri="{FF2B5EF4-FFF2-40B4-BE49-F238E27FC236}">
                <a16:creationId xmlns:a16="http://schemas.microsoft.com/office/drawing/2014/main" id="{DCEB02CC-E7DC-B690-D553-24030C3A9249}"/>
              </a:ext>
            </a:extLst>
          </p:cNvPr>
          <p:cNvGrpSpPr/>
          <p:nvPr/>
        </p:nvGrpSpPr>
        <p:grpSpPr>
          <a:xfrm>
            <a:off x="3975907" y="5074582"/>
            <a:ext cx="281354" cy="281354"/>
            <a:chOff x="0" y="0"/>
            <a:chExt cx="812800" cy="812800"/>
          </a:xfrm>
        </p:grpSpPr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30E62246-F21B-5CB6-6155-86D02ED127B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TextBox 36">
              <a:extLst>
                <a:ext uri="{FF2B5EF4-FFF2-40B4-BE49-F238E27FC236}">
                  <a16:creationId xmlns:a16="http://schemas.microsoft.com/office/drawing/2014/main" id="{7C3C32A0-9D4F-38D5-68FF-C986ACB49DE3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0" name="TextBox 40">
            <a:extLst>
              <a:ext uri="{FF2B5EF4-FFF2-40B4-BE49-F238E27FC236}">
                <a16:creationId xmlns:a16="http://schemas.microsoft.com/office/drawing/2014/main" id="{1E1DA84B-7DA2-03D1-71DE-CE0A88A9C1B7}"/>
              </a:ext>
            </a:extLst>
          </p:cNvPr>
          <p:cNvSpPr txBox="1"/>
          <p:nvPr/>
        </p:nvSpPr>
        <p:spPr>
          <a:xfrm>
            <a:off x="4568053" y="4798284"/>
            <a:ext cx="3048053" cy="730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Acknowledges </a:t>
            </a:r>
          </a:p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Meeting</a:t>
            </a:r>
          </a:p>
          <a:p>
            <a:pPr algn="ctr" defTabSz="609630">
              <a:lnSpc>
                <a:spcPts val="1919"/>
              </a:lnSpc>
            </a:pPr>
            <a:endParaRPr lang="en-US" sz="1600" dirty="0">
              <a:solidFill>
                <a:srgbClr val="041941"/>
              </a:solidFill>
              <a:latin typeface="Arimo Bold"/>
            </a:endParaRPr>
          </a:p>
        </p:txBody>
      </p:sp>
      <p:sp>
        <p:nvSpPr>
          <p:cNvPr id="42" name="AutoShape 42">
            <a:extLst>
              <a:ext uri="{FF2B5EF4-FFF2-40B4-BE49-F238E27FC236}">
                <a16:creationId xmlns:a16="http://schemas.microsoft.com/office/drawing/2014/main" id="{F2D581C1-781D-737D-71C2-4D01BE5E6AB2}"/>
              </a:ext>
            </a:extLst>
          </p:cNvPr>
          <p:cNvSpPr/>
          <p:nvPr/>
        </p:nvSpPr>
        <p:spPr>
          <a:xfrm flipV="1">
            <a:off x="10830625" y="3429000"/>
            <a:ext cx="0" cy="493189"/>
          </a:xfrm>
          <a:prstGeom prst="line">
            <a:avLst/>
          </a:prstGeom>
          <a:ln w="38100" cap="flat">
            <a:solidFill>
              <a:srgbClr val="FF991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3" name="Group 43">
            <a:extLst>
              <a:ext uri="{FF2B5EF4-FFF2-40B4-BE49-F238E27FC236}">
                <a16:creationId xmlns:a16="http://schemas.microsoft.com/office/drawing/2014/main" id="{A391E36E-102B-F2EB-1F87-38438C7FE9D9}"/>
              </a:ext>
            </a:extLst>
          </p:cNvPr>
          <p:cNvGrpSpPr/>
          <p:nvPr/>
        </p:nvGrpSpPr>
        <p:grpSpPr>
          <a:xfrm>
            <a:off x="2881837" y="6487166"/>
            <a:ext cx="330427" cy="330427"/>
            <a:chOff x="0" y="0"/>
            <a:chExt cx="812800" cy="812800"/>
          </a:xfrm>
        </p:grpSpPr>
        <p:sp>
          <p:nvSpPr>
            <p:cNvPr id="44" name="Freeform 44">
              <a:extLst>
                <a:ext uri="{FF2B5EF4-FFF2-40B4-BE49-F238E27FC236}">
                  <a16:creationId xmlns:a16="http://schemas.microsoft.com/office/drawing/2014/main" id="{3D43B7A0-74BA-73B3-E4C3-BC6C433375C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C9A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5" name="TextBox 45">
              <a:extLst>
                <a:ext uri="{FF2B5EF4-FFF2-40B4-BE49-F238E27FC236}">
                  <a16:creationId xmlns:a16="http://schemas.microsoft.com/office/drawing/2014/main" id="{23A1BF73-02AD-4592-1A3B-4E21E5021E01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AA49677E-F296-EF7F-7AC9-CD04A0903016}"/>
              </a:ext>
            </a:extLst>
          </p:cNvPr>
          <p:cNvGrpSpPr/>
          <p:nvPr/>
        </p:nvGrpSpPr>
        <p:grpSpPr>
          <a:xfrm>
            <a:off x="4572000" y="6487166"/>
            <a:ext cx="330427" cy="330427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C6F2A11A-B93D-1C35-B062-DE2880E0ECB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42CC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EE2B479A-3D3B-B5A8-4E00-7B61688FB8A6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40AE224E-13C2-BA70-046D-C55D553A99D5}"/>
              </a:ext>
            </a:extLst>
          </p:cNvPr>
          <p:cNvGrpSpPr/>
          <p:nvPr/>
        </p:nvGrpSpPr>
        <p:grpSpPr>
          <a:xfrm>
            <a:off x="6248400" y="6487166"/>
            <a:ext cx="330427" cy="330427"/>
            <a:chOff x="0" y="0"/>
            <a:chExt cx="812800" cy="812800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F5A0C88F-D441-1F65-E15F-F0BDD97DA1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1" name="TextBox 51">
              <a:extLst>
                <a:ext uri="{FF2B5EF4-FFF2-40B4-BE49-F238E27FC236}">
                  <a16:creationId xmlns:a16="http://schemas.microsoft.com/office/drawing/2014/main" id="{BA0C08DC-5CE4-6A7E-8156-A72FF47DB890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2" name="TextBox 52">
            <a:extLst>
              <a:ext uri="{FF2B5EF4-FFF2-40B4-BE49-F238E27FC236}">
                <a16:creationId xmlns:a16="http://schemas.microsoft.com/office/drawing/2014/main" id="{9286C9D1-A070-F748-A0E6-DE7B43428BEF}"/>
              </a:ext>
            </a:extLst>
          </p:cNvPr>
          <p:cNvSpPr txBox="1"/>
          <p:nvPr/>
        </p:nvSpPr>
        <p:spPr>
          <a:xfrm>
            <a:off x="3328830" y="6526079"/>
            <a:ext cx="1040085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Partner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8F59F016-32BF-C94E-39E7-A854449C0FA6}"/>
              </a:ext>
            </a:extLst>
          </p:cNvPr>
          <p:cNvSpPr txBox="1"/>
          <p:nvPr/>
        </p:nvSpPr>
        <p:spPr>
          <a:xfrm>
            <a:off x="5018993" y="6526078"/>
            <a:ext cx="1265443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HR Admin</a:t>
            </a:r>
          </a:p>
        </p:txBody>
      </p:sp>
      <p:sp>
        <p:nvSpPr>
          <p:cNvPr id="54" name="TextBox 54">
            <a:extLst>
              <a:ext uri="{FF2B5EF4-FFF2-40B4-BE49-F238E27FC236}">
                <a16:creationId xmlns:a16="http://schemas.microsoft.com/office/drawing/2014/main" id="{2676BC6E-CC64-2D8B-ABC1-FA7761CBF7AD}"/>
              </a:ext>
            </a:extLst>
          </p:cNvPr>
          <p:cNvSpPr txBox="1"/>
          <p:nvPr/>
        </p:nvSpPr>
        <p:spPr>
          <a:xfrm>
            <a:off x="6693002" y="6538368"/>
            <a:ext cx="1596097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09"/>
              </a:lnSpc>
              <a:spcBef>
                <a:spcPct val="0"/>
              </a:spcBef>
            </a:pPr>
            <a:r>
              <a:rPr lang="en-US" sz="1591" dirty="0">
                <a:solidFill>
                  <a:srgbClr val="FFFFFF"/>
                </a:solidFill>
                <a:latin typeface="Arimo"/>
              </a:rPr>
              <a:t>People Manager</a:t>
            </a:r>
          </a:p>
        </p:txBody>
      </p:sp>
      <p:grpSp>
        <p:nvGrpSpPr>
          <p:cNvPr id="55" name="Group 55">
            <a:extLst>
              <a:ext uri="{FF2B5EF4-FFF2-40B4-BE49-F238E27FC236}">
                <a16:creationId xmlns:a16="http://schemas.microsoft.com/office/drawing/2014/main" id="{1FEFFEC5-1568-4B4B-1D68-7D5FE48E585D}"/>
              </a:ext>
            </a:extLst>
          </p:cNvPr>
          <p:cNvGrpSpPr/>
          <p:nvPr/>
        </p:nvGrpSpPr>
        <p:grpSpPr>
          <a:xfrm>
            <a:off x="8410521" y="6502173"/>
            <a:ext cx="330427" cy="330427"/>
            <a:chOff x="0" y="0"/>
            <a:chExt cx="812800" cy="812800"/>
          </a:xfrm>
        </p:grpSpPr>
        <p:sp>
          <p:nvSpPr>
            <p:cNvPr id="56" name="Freeform 56">
              <a:extLst>
                <a:ext uri="{FF2B5EF4-FFF2-40B4-BE49-F238E27FC236}">
                  <a16:creationId xmlns:a16="http://schemas.microsoft.com/office/drawing/2014/main" id="{6F91B30E-D769-490C-C0C1-D0BC41A3C10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8D9F4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7" name="TextBox 57">
              <a:extLst>
                <a:ext uri="{FF2B5EF4-FFF2-40B4-BE49-F238E27FC236}">
                  <a16:creationId xmlns:a16="http://schemas.microsoft.com/office/drawing/2014/main" id="{613A3B1D-FB43-7993-A57F-16BB26049379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8" name="TextBox 58">
            <a:extLst>
              <a:ext uri="{FF2B5EF4-FFF2-40B4-BE49-F238E27FC236}">
                <a16:creationId xmlns:a16="http://schemas.microsoft.com/office/drawing/2014/main" id="{DEF10B16-4D10-4DEF-298D-3FD323E3353C}"/>
              </a:ext>
            </a:extLst>
          </p:cNvPr>
          <p:cNvSpPr txBox="1"/>
          <p:nvPr/>
        </p:nvSpPr>
        <p:spPr>
          <a:xfrm>
            <a:off x="8855248" y="6541086"/>
            <a:ext cx="898353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09"/>
              </a:lnSpc>
              <a:spcBef>
                <a:spcPct val="0"/>
              </a:spcBef>
            </a:pPr>
            <a:r>
              <a:rPr lang="en-US" sz="1591">
                <a:solidFill>
                  <a:srgbClr val="FFFFFF"/>
                </a:solidFill>
                <a:latin typeface="Arimo"/>
              </a:rPr>
              <a:t>Employee</a:t>
            </a:r>
          </a:p>
        </p:txBody>
      </p:sp>
      <p:grpSp>
        <p:nvGrpSpPr>
          <p:cNvPr id="84" name="Group 65">
            <a:extLst>
              <a:ext uri="{FF2B5EF4-FFF2-40B4-BE49-F238E27FC236}">
                <a16:creationId xmlns:a16="http://schemas.microsoft.com/office/drawing/2014/main" id="{D7DE5807-C2DD-7501-2DAD-78FB61096776}"/>
              </a:ext>
            </a:extLst>
          </p:cNvPr>
          <p:cNvGrpSpPr/>
          <p:nvPr/>
        </p:nvGrpSpPr>
        <p:grpSpPr>
          <a:xfrm>
            <a:off x="1806329" y="3282865"/>
            <a:ext cx="641686" cy="320843"/>
            <a:chOff x="0" y="0"/>
            <a:chExt cx="812800" cy="406400"/>
          </a:xfrm>
        </p:grpSpPr>
        <p:sp>
          <p:nvSpPr>
            <p:cNvPr id="85" name="Freeform 66">
              <a:extLst>
                <a:ext uri="{FF2B5EF4-FFF2-40B4-BE49-F238E27FC236}">
                  <a16:creationId xmlns:a16="http://schemas.microsoft.com/office/drawing/2014/main" id="{4458F4D9-1CC5-6C86-CE27-9A916C04D48D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6" name="TextBox 67">
              <a:extLst>
                <a:ext uri="{FF2B5EF4-FFF2-40B4-BE49-F238E27FC236}">
                  <a16:creationId xmlns:a16="http://schemas.microsoft.com/office/drawing/2014/main" id="{71053680-2D57-F406-C186-58C9661EA1FE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7" name="TextBox 37">
            <a:extLst>
              <a:ext uri="{FF2B5EF4-FFF2-40B4-BE49-F238E27FC236}">
                <a16:creationId xmlns:a16="http://schemas.microsoft.com/office/drawing/2014/main" id="{E567BF18-37F7-AA41-2A81-DB549CFE0578}"/>
              </a:ext>
            </a:extLst>
          </p:cNvPr>
          <p:cNvSpPr txBox="1"/>
          <p:nvPr/>
        </p:nvSpPr>
        <p:spPr>
          <a:xfrm>
            <a:off x="722928" y="2322227"/>
            <a:ext cx="2697115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Initiates</a:t>
            </a:r>
          </a:p>
          <a:p>
            <a:pPr algn="ctr" defTabSz="609630">
              <a:lnSpc>
                <a:spcPts val="1919"/>
              </a:lnSpc>
            </a:pPr>
            <a:endParaRPr lang="en-US" sz="1600" dirty="0">
              <a:solidFill>
                <a:srgbClr val="041941"/>
              </a:solidFill>
              <a:latin typeface="Arimo Bold"/>
            </a:endParaRPr>
          </a:p>
        </p:txBody>
      </p:sp>
      <p:sp>
        <p:nvSpPr>
          <p:cNvPr id="94" name="TextBox 39">
            <a:extLst>
              <a:ext uri="{FF2B5EF4-FFF2-40B4-BE49-F238E27FC236}">
                <a16:creationId xmlns:a16="http://schemas.microsoft.com/office/drawing/2014/main" id="{4C01D63C-0D06-9263-C172-626A632F9817}"/>
              </a:ext>
            </a:extLst>
          </p:cNvPr>
          <p:cNvSpPr txBox="1"/>
          <p:nvPr/>
        </p:nvSpPr>
        <p:spPr>
          <a:xfrm>
            <a:off x="4617775" y="2322227"/>
            <a:ext cx="2964017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completes manager evaluation</a:t>
            </a:r>
          </a:p>
        </p:txBody>
      </p:sp>
      <p:sp>
        <p:nvSpPr>
          <p:cNvPr id="95" name="TextBox 41">
            <a:extLst>
              <a:ext uri="{FF2B5EF4-FFF2-40B4-BE49-F238E27FC236}">
                <a16:creationId xmlns:a16="http://schemas.microsoft.com/office/drawing/2014/main" id="{6ECD65A5-5CFF-278A-707E-0E6ECCC62C42}"/>
              </a:ext>
            </a:extLst>
          </p:cNvPr>
          <p:cNvSpPr txBox="1"/>
          <p:nvPr/>
        </p:nvSpPr>
        <p:spPr>
          <a:xfrm>
            <a:off x="8616560" y="2120883"/>
            <a:ext cx="2878109" cy="9746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HR and Legal Partner Review*</a:t>
            </a:r>
          </a:p>
          <a:p>
            <a:pPr algn="ctr" defTabSz="609630">
              <a:lnSpc>
                <a:spcPts val="1919"/>
              </a:lnSpc>
            </a:pPr>
            <a:endParaRPr lang="en-US" sz="1600" dirty="0">
              <a:solidFill>
                <a:srgbClr val="041941"/>
              </a:solidFill>
              <a:latin typeface="Arimo Bold"/>
            </a:endParaRPr>
          </a:p>
          <a:p>
            <a:pPr algn="ctr" defTabSz="609630">
              <a:lnSpc>
                <a:spcPts val="1919"/>
              </a:lnSpc>
            </a:pPr>
            <a:r>
              <a:rPr lang="en-US" sz="1200" dirty="0">
                <a:solidFill>
                  <a:srgbClr val="041941"/>
                </a:solidFill>
                <a:latin typeface="Arimo Bold"/>
              </a:rPr>
              <a:t>*Legal reviews only when PIP is initiated.</a:t>
            </a:r>
          </a:p>
          <a:p>
            <a:pPr algn="ctr" defTabSz="609630">
              <a:lnSpc>
                <a:spcPts val="1919"/>
              </a:lnSpc>
            </a:pPr>
            <a:r>
              <a:rPr lang="en-US" sz="1200" dirty="0">
                <a:solidFill>
                  <a:srgbClr val="041941"/>
                </a:solidFill>
                <a:latin typeface="Arimo Bold"/>
              </a:rPr>
              <a:t>*HR is skipped during progress check-ins</a:t>
            </a:r>
            <a:endParaRPr lang="en-US" sz="1600" dirty="0">
              <a:solidFill>
                <a:srgbClr val="041941"/>
              </a:solidFill>
              <a:latin typeface="Arimo Bold"/>
            </a:endParaRPr>
          </a:p>
        </p:txBody>
      </p:sp>
      <p:grpSp>
        <p:nvGrpSpPr>
          <p:cNvPr id="99" name="Group 59">
            <a:extLst>
              <a:ext uri="{FF2B5EF4-FFF2-40B4-BE49-F238E27FC236}">
                <a16:creationId xmlns:a16="http://schemas.microsoft.com/office/drawing/2014/main" id="{00F09181-FB8D-4F06-016C-028C7E296CC8}"/>
              </a:ext>
            </a:extLst>
          </p:cNvPr>
          <p:cNvGrpSpPr/>
          <p:nvPr/>
        </p:nvGrpSpPr>
        <p:grpSpPr>
          <a:xfrm>
            <a:off x="1386528" y="5917191"/>
            <a:ext cx="641686" cy="320843"/>
            <a:chOff x="0" y="0"/>
            <a:chExt cx="812800" cy="406400"/>
          </a:xfrm>
        </p:grpSpPr>
        <p:sp>
          <p:nvSpPr>
            <p:cNvPr id="100" name="Freeform 60">
              <a:extLst>
                <a:ext uri="{FF2B5EF4-FFF2-40B4-BE49-F238E27FC236}">
                  <a16:creationId xmlns:a16="http://schemas.microsoft.com/office/drawing/2014/main" id="{B9E3C7C4-D74F-493F-B543-F9CA51ECE4E6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C8D9F4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TextBox 61">
              <a:extLst>
                <a:ext uri="{FF2B5EF4-FFF2-40B4-BE49-F238E27FC236}">
                  <a16:creationId xmlns:a16="http://schemas.microsoft.com/office/drawing/2014/main" id="{0BB52AF1-2DFB-1226-6B1C-F1641FE5F428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75B0B2EA-70BC-E1B8-C14C-EDA73DDA5013}"/>
              </a:ext>
            </a:extLst>
          </p:cNvPr>
          <p:cNvSpPr txBox="1"/>
          <p:nvPr/>
        </p:nvSpPr>
        <p:spPr>
          <a:xfrm>
            <a:off x="691856" y="4842252"/>
            <a:ext cx="2728187" cy="579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Manager and Employee meet to discuss</a:t>
            </a:r>
          </a:p>
        </p:txBody>
      </p:sp>
      <p:grpSp>
        <p:nvGrpSpPr>
          <p:cNvPr id="37" name="Group 65">
            <a:extLst>
              <a:ext uri="{FF2B5EF4-FFF2-40B4-BE49-F238E27FC236}">
                <a16:creationId xmlns:a16="http://schemas.microsoft.com/office/drawing/2014/main" id="{67CC9167-7D0B-3453-061E-69CC630F9765}"/>
              </a:ext>
            </a:extLst>
          </p:cNvPr>
          <p:cNvGrpSpPr/>
          <p:nvPr/>
        </p:nvGrpSpPr>
        <p:grpSpPr>
          <a:xfrm>
            <a:off x="5682898" y="3291564"/>
            <a:ext cx="737728" cy="336769"/>
            <a:chOff x="-121653" y="-20173"/>
            <a:chExt cx="934453" cy="426573"/>
          </a:xfrm>
        </p:grpSpPr>
        <p:sp>
          <p:nvSpPr>
            <p:cNvPr id="38" name="Freeform 66">
              <a:extLst>
                <a:ext uri="{FF2B5EF4-FFF2-40B4-BE49-F238E27FC236}">
                  <a16:creationId xmlns:a16="http://schemas.microsoft.com/office/drawing/2014/main" id="{1C8E58C1-B024-0E66-FC09-94BEAD1BCCF1}"/>
                </a:ext>
              </a:extLst>
            </p:cNvPr>
            <p:cNvSpPr/>
            <p:nvPr/>
          </p:nvSpPr>
          <p:spPr>
            <a:xfrm>
              <a:off x="-121653" y="-20173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3AC9FC2C-C5D7-47F3-DC03-A891AFEE6B58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1" name="Group 74">
            <a:extLst>
              <a:ext uri="{FF2B5EF4-FFF2-40B4-BE49-F238E27FC236}">
                <a16:creationId xmlns:a16="http://schemas.microsoft.com/office/drawing/2014/main" id="{55BF85AE-039B-0F6E-C757-FC478458FDF1}"/>
              </a:ext>
            </a:extLst>
          </p:cNvPr>
          <p:cNvGrpSpPr/>
          <p:nvPr/>
        </p:nvGrpSpPr>
        <p:grpSpPr>
          <a:xfrm>
            <a:off x="9739338" y="3317256"/>
            <a:ext cx="641686" cy="320843"/>
            <a:chOff x="0" y="0"/>
            <a:chExt cx="812800" cy="406400"/>
          </a:xfrm>
        </p:grpSpPr>
        <p:sp>
          <p:nvSpPr>
            <p:cNvPr id="59" name="Freeform 75">
              <a:extLst>
                <a:ext uri="{FF2B5EF4-FFF2-40B4-BE49-F238E27FC236}">
                  <a16:creationId xmlns:a16="http://schemas.microsoft.com/office/drawing/2014/main" id="{3627EC38-1FE9-4573-B3CF-4114C0CE3295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4C9A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TextBox 76">
              <a:extLst>
                <a:ext uri="{FF2B5EF4-FFF2-40B4-BE49-F238E27FC236}">
                  <a16:creationId xmlns:a16="http://schemas.microsoft.com/office/drawing/2014/main" id="{90C8E4BB-08E8-AFA4-14B0-8E6311167E6B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4398C7C4-E518-D16F-8940-A8B45EBF1F1A}"/>
              </a:ext>
            </a:extLst>
          </p:cNvPr>
          <p:cNvGrpSpPr/>
          <p:nvPr/>
        </p:nvGrpSpPr>
        <p:grpSpPr>
          <a:xfrm>
            <a:off x="2031130" y="5922063"/>
            <a:ext cx="737728" cy="336769"/>
            <a:chOff x="-121653" y="-20173"/>
            <a:chExt cx="934453" cy="426573"/>
          </a:xfrm>
        </p:grpSpPr>
        <p:sp>
          <p:nvSpPr>
            <p:cNvPr id="62" name="Freeform 66">
              <a:extLst>
                <a:ext uri="{FF2B5EF4-FFF2-40B4-BE49-F238E27FC236}">
                  <a16:creationId xmlns:a16="http://schemas.microsoft.com/office/drawing/2014/main" id="{9C9916BB-DD5F-ABC0-D0C0-E6AFE3DC231E}"/>
                </a:ext>
              </a:extLst>
            </p:cNvPr>
            <p:cNvSpPr/>
            <p:nvPr/>
          </p:nvSpPr>
          <p:spPr>
            <a:xfrm>
              <a:off x="-121653" y="-20173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TextBox 67">
              <a:extLst>
                <a:ext uri="{FF2B5EF4-FFF2-40B4-BE49-F238E27FC236}">
                  <a16:creationId xmlns:a16="http://schemas.microsoft.com/office/drawing/2014/main" id="{C5364EBC-551E-1844-F2A7-9650E8A42B17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4" name="Group 21">
            <a:extLst>
              <a:ext uri="{FF2B5EF4-FFF2-40B4-BE49-F238E27FC236}">
                <a16:creationId xmlns:a16="http://schemas.microsoft.com/office/drawing/2014/main" id="{3E8030B9-2300-0311-B6BE-4DE508860F2A}"/>
              </a:ext>
            </a:extLst>
          </p:cNvPr>
          <p:cNvGrpSpPr/>
          <p:nvPr/>
        </p:nvGrpSpPr>
        <p:grpSpPr>
          <a:xfrm>
            <a:off x="8243789" y="4376459"/>
            <a:ext cx="3647234" cy="1692916"/>
            <a:chOff x="0" y="0"/>
            <a:chExt cx="998358" cy="463402"/>
          </a:xfrm>
        </p:grpSpPr>
        <p:sp>
          <p:nvSpPr>
            <p:cNvPr id="65" name="Freeform 22">
              <a:extLst>
                <a:ext uri="{FF2B5EF4-FFF2-40B4-BE49-F238E27FC236}">
                  <a16:creationId xmlns:a16="http://schemas.microsoft.com/office/drawing/2014/main" id="{D2C3B4BD-EE46-2215-0BAF-DCC955CDA294}"/>
                </a:ext>
              </a:extLst>
            </p:cNvPr>
            <p:cNvSpPr/>
            <p:nvPr/>
          </p:nvSpPr>
          <p:spPr>
            <a:xfrm>
              <a:off x="0" y="0"/>
              <a:ext cx="998358" cy="463402"/>
            </a:xfrm>
            <a:custGeom>
              <a:avLst/>
              <a:gdLst/>
              <a:ahLst/>
              <a:cxnLst/>
              <a:rect l="l" t="t" r="r" b="b"/>
              <a:pathLst>
                <a:path w="998358" h="463402">
                  <a:moveTo>
                    <a:pt x="0" y="0"/>
                  </a:moveTo>
                  <a:lnTo>
                    <a:pt x="998358" y="0"/>
                  </a:lnTo>
                  <a:lnTo>
                    <a:pt x="998358" y="463402"/>
                  </a:lnTo>
                  <a:lnTo>
                    <a:pt x="0" y="46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TextBox 23">
              <a:extLst>
                <a:ext uri="{FF2B5EF4-FFF2-40B4-BE49-F238E27FC236}">
                  <a16:creationId xmlns:a16="http://schemas.microsoft.com/office/drawing/2014/main" id="{F6330A76-2DB0-366D-C00E-1DEB69D582B3}"/>
                </a:ext>
              </a:extLst>
            </p:cNvPr>
            <p:cNvSpPr txBox="1"/>
            <p:nvPr/>
          </p:nvSpPr>
          <p:spPr>
            <a:xfrm>
              <a:off x="0" y="-19050"/>
              <a:ext cx="998358" cy="48245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7" name="Group 34">
            <a:extLst>
              <a:ext uri="{FF2B5EF4-FFF2-40B4-BE49-F238E27FC236}">
                <a16:creationId xmlns:a16="http://schemas.microsoft.com/office/drawing/2014/main" id="{FD13CABA-8831-192A-A366-73F7A2B5C8BF}"/>
              </a:ext>
            </a:extLst>
          </p:cNvPr>
          <p:cNvGrpSpPr/>
          <p:nvPr/>
        </p:nvGrpSpPr>
        <p:grpSpPr>
          <a:xfrm>
            <a:off x="7946530" y="5082241"/>
            <a:ext cx="281354" cy="281354"/>
            <a:chOff x="0" y="0"/>
            <a:chExt cx="812800" cy="812800"/>
          </a:xfrm>
        </p:grpSpPr>
        <p:sp>
          <p:nvSpPr>
            <p:cNvPr id="68" name="Freeform 35">
              <a:extLst>
                <a:ext uri="{FF2B5EF4-FFF2-40B4-BE49-F238E27FC236}">
                  <a16:creationId xmlns:a16="http://schemas.microsoft.com/office/drawing/2014/main" id="{81B31EAF-C4C6-56B5-2A52-F44C9B80B65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91F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9" name="TextBox 36">
              <a:extLst>
                <a:ext uri="{FF2B5EF4-FFF2-40B4-BE49-F238E27FC236}">
                  <a16:creationId xmlns:a16="http://schemas.microsoft.com/office/drawing/2014/main" id="{CB02C345-B46E-3341-F11F-BF2C29C13593}"/>
                </a:ext>
              </a:extLst>
            </p:cNvPr>
            <p:cNvSpPr txBox="1"/>
            <p:nvPr/>
          </p:nvSpPr>
          <p:spPr>
            <a:xfrm>
              <a:off x="0" y="184150"/>
              <a:ext cx="7112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</a:pPr>
              <a:endParaRPr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0" name="TextBox 40">
            <a:extLst>
              <a:ext uri="{FF2B5EF4-FFF2-40B4-BE49-F238E27FC236}">
                <a16:creationId xmlns:a16="http://schemas.microsoft.com/office/drawing/2014/main" id="{3A90C6DC-D2B7-CB11-A881-66E9369BE1B1}"/>
              </a:ext>
            </a:extLst>
          </p:cNvPr>
          <p:cNvSpPr txBox="1"/>
          <p:nvPr/>
        </p:nvSpPr>
        <p:spPr>
          <a:xfrm>
            <a:off x="8516104" y="4589110"/>
            <a:ext cx="3048053" cy="1198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Employee Acknowledges</a:t>
            </a:r>
          </a:p>
          <a:p>
            <a:pPr algn="ctr" defTabSz="609630">
              <a:lnSpc>
                <a:spcPts val="1919"/>
              </a:lnSpc>
            </a:pPr>
            <a:r>
              <a:rPr lang="en-US" sz="1600" dirty="0">
                <a:solidFill>
                  <a:srgbClr val="041941"/>
                </a:solidFill>
                <a:latin typeface="Arimo Bold"/>
              </a:rPr>
              <a:t>Meeting*</a:t>
            </a:r>
          </a:p>
          <a:p>
            <a:pPr algn="ctr" defTabSz="609630">
              <a:lnSpc>
                <a:spcPts val="1919"/>
              </a:lnSpc>
            </a:pPr>
            <a:endParaRPr lang="en-US" sz="1600" dirty="0">
              <a:solidFill>
                <a:srgbClr val="041941"/>
              </a:solidFill>
              <a:latin typeface="Arimo Bold"/>
            </a:endParaRPr>
          </a:p>
          <a:p>
            <a:pPr algn="ctr" defTabSz="609630">
              <a:lnSpc>
                <a:spcPts val="1919"/>
              </a:lnSpc>
            </a:pPr>
            <a:r>
              <a:rPr lang="en-US" sz="1200" dirty="0">
                <a:solidFill>
                  <a:srgbClr val="041941"/>
                </a:solidFill>
                <a:latin typeface="Arimo Bold"/>
              </a:rPr>
              <a:t>*Skipped for Mexico and if progress check </a:t>
            </a:r>
          </a:p>
          <a:p>
            <a:pPr algn="ctr" defTabSz="609630">
              <a:lnSpc>
                <a:spcPts val="1919"/>
              </a:lnSpc>
            </a:pPr>
            <a:r>
              <a:rPr lang="en-US" sz="1200" dirty="0">
                <a:solidFill>
                  <a:srgbClr val="041941"/>
                </a:solidFill>
                <a:latin typeface="Arimo Bold"/>
              </a:rPr>
              <a:t>status is = Open</a:t>
            </a:r>
          </a:p>
        </p:txBody>
      </p:sp>
      <p:grpSp>
        <p:nvGrpSpPr>
          <p:cNvPr id="74" name="Group 65">
            <a:extLst>
              <a:ext uri="{FF2B5EF4-FFF2-40B4-BE49-F238E27FC236}">
                <a16:creationId xmlns:a16="http://schemas.microsoft.com/office/drawing/2014/main" id="{C06FF89F-CF78-531C-12BF-90B30EBA75B5}"/>
              </a:ext>
            </a:extLst>
          </p:cNvPr>
          <p:cNvGrpSpPr/>
          <p:nvPr/>
        </p:nvGrpSpPr>
        <p:grpSpPr>
          <a:xfrm>
            <a:off x="5778940" y="5952494"/>
            <a:ext cx="737728" cy="336769"/>
            <a:chOff x="-121653" y="-20173"/>
            <a:chExt cx="934453" cy="426573"/>
          </a:xfrm>
        </p:grpSpPr>
        <p:sp>
          <p:nvSpPr>
            <p:cNvPr id="75" name="Freeform 66">
              <a:extLst>
                <a:ext uri="{FF2B5EF4-FFF2-40B4-BE49-F238E27FC236}">
                  <a16:creationId xmlns:a16="http://schemas.microsoft.com/office/drawing/2014/main" id="{9183E799-581C-2446-F711-B0EE9C6FC3F4}"/>
                </a:ext>
              </a:extLst>
            </p:cNvPr>
            <p:cNvSpPr/>
            <p:nvPr/>
          </p:nvSpPr>
          <p:spPr>
            <a:xfrm>
              <a:off x="-121653" y="-20173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991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6" name="TextBox 67">
              <a:extLst>
                <a:ext uri="{FF2B5EF4-FFF2-40B4-BE49-F238E27FC236}">
                  <a16:creationId xmlns:a16="http://schemas.microsoft.com/office/drawing/2014/main" id="{A85FC4BF-9952-28F7-B813-FF19BAE324D1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7" name="Group 59">
            <a:extLst>
              <a:ext uri="{FF2B5EF4-FFF2-40B4-BE49-F238E27FC236}">
                <a16:creationId xmlns:a16="http://schemas.microsoft.com/office/drawing/2014/main" id="{9767AD8C-A7BE-AF1D-1049-18D171552E62}"/>
              </a:ext>
            </a:extLst>
          </p:cNvPr>
          <p:cNvGrpSpPr/>
          <p:nvPr/>
        </p:nvGrpSpPr>
        <p:grpSpPr>
          <a:xfrm>
            <a:off x="9741859" y="5952493"/>
            <a:ext cx="641686" cy="320843"/>
            <a:chOff x="0" y="0"/>
            <a:chExt cx="812800" cy="406400"/>
          </a:xfrm>
        </p:grpSpPr>
        <p:sp>
          <p:nvSpPr>
            <p:cNvPr id="78" name="Freeform 60">
              <a:extLst>
                <a:ext uri="{FF2B5EF4-FFF2-40B4-BE49-F238E27FC236}">
                  <a16:creationId xmlns:a16="http://schemas.microsoft.com/office/drawing/2014/main" id="{5A6B18CD-704B-055D-62C5-BC139FBF1FFD}"/>
                </a:ext>
              </a:extLst>
            </p:cNvPr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C8D9F4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609630"/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9" name="TextBox 61">
              <a:extLst>
                <a:ext uri="{FF2B5EF4-FFF2-40B4-BE49-F238E27FC236}">
                  <a16:creationId xmlns:a16="http://schemas.microsoft.com/office/drawing/2014/main" id="{78533DEB-29C0-81BD-96D0-FD228FAEFAB6}"/>
                </a:ext>
              </a:extLst>
            </p:cNvPr>
            <p:cNvSpPr txBox="1"/>
            <p:nvPr/>
          </p:nvSpPr>
          <p:spPr>
            <a:xfrm>
              <a:off x="0" y="-19050"/>
              <a:ext cx="812800" cy="4254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20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86622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Custom Design">
  <a:themeElements>
    <a:clrScheme name="Custom 29">
      <a:dk1>
        <a:srgbClr val="505E78"/>
      </a:dk1>
      <a:lt1>
        <a:srgbClr val="FFFFFF"/>
      </a:lt1>
      <a:dk2>
        <a:srgbClr val="41526D"/>
      </a:dk2>
      <a:lt2>
        <a:srgbClr val="DEE1E5"/>
      </a:lt2>
      <a:accent1>
        <a:srgbClr val="0052CC"/>
      </a:accent1>
      <a:accent2>
        <a:srgbClr val="4C99FF"/>
      </a:accent2>
      <a:accent3>
        <a:srgbClr val="FE5530"/>
      </a:accent3>
      <a:accent4>
        <a:srgbClr val="6553C0"/>
      </a:accent4>
      <a:accent5>
        <a:srgbClr val="35B27E"/>
      </a:accent5>
      <a:accent6>
        <a:srgbClr val="FF991F"/>
      </a:accent6>
      <a:hlink>
        <a:srgbClr val="FF8B00"/>
      </a:hlink>
      <a:folHlink>
        <a:srgbClr val="0646A6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edline PowerPoint Presentation Template 2.3" id="{611712CC-B5C4-5949-BCF5-76B46D0C523E}" vid="{0525925A-5814-804E-BEA2-ACA93DFCFCF2}"/>
    </a:ext>
  </a:extLst>
</a:theme>
</file>

<file path=ppt/theme/theme2.xml><?xml version="1.0" encoding="utf-8"?>
<a:theme xmlns:a="http://schemas.openxmlformats.org/drawingml/2006/main" name="1_Office Theme">
  <a:themeElements>
    <a:clrScheme name="Medline 2020 1">
      <a:dk1>
        <a:srgbClr val="0052CC"/>
      </a:dk1>
      <a:lt1>
        <a:srgbClr val="FFFFFF"/>
      </a:lt1>
      <a:dk2>
        <a:srgbClr val="434343"/>
      </a:dk2>
      <a:lt2>
        <a:srgbClr val="EBECF0"/>
      </a:lt2>
      <a:accent1>
        <a:srgbClr val="4C99FF"/>
      </a:accent1>
      <a:accent2>
        <a:srgbClr val="FF991F"/>
      </a:accent2>
      <a:accent3>
        <a:srgbClr val="B4BECD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dline PowerPoint Presentation Template 2.3" id="{611712CC-B5C4-5949-BCF5-76B46D0C523E}" vid="{FFA6F21A-4803-7841-AD22-9C684927CF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747b6176-a934-462c-81af-df932a670ecb" xsi:nil="true"/>
    <lcf76f155ced4ddcb4097134ff3c332f xmlns="fa530a77-4cf9-4272-b826-0df56908b9a0">
      <Terms xmlns="http://schemas.microsoft.com/office/infopath/2007/PartnerControls"/>
    </lcf76f155ced4ddcb4097134ff3c332f>
    <Completedintenant xmlns="fa530a77-4cf9-4272-b826-0df56908b9a0">true</Completedintenant>
    <Date xmlns="fa530a77-4cf9-4272-b826-0df56908b9a0" xsi:nil="true"/>
    <Comment xmlns="fa530a77-4cf9-4272-b826-0df56908b9a0" xsi:nil="true"/>
    <_Flow_SignoffStatus xmlns="fa530a77-4cf9-4272-b826-0df56908b9a0" xsi:nil="true"/>
    <SignOffPerson xmlns="fa530a77-4cf9-4272-b826-0df56908b9a0">
      <UserInfo>
        <DisplayName/>
        <AccountId xsi:nil="true"/>
        <AccountType/>
      </UserInfo>
    </SignOffPerson>
    <Notes xmlns="fa530a77-4cf9-4272-b826-0df56908b9a0" xsi:nil="true"/>
    <Confirmsignof xmlns="fa530a77-4cf9-4272-b826-0df56908b9a0">true</Confirmsigno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16CD3513CCC4CB019F6A07367F11F" ma:contentTypeVersion="28" ma:contentTypeDescription="Create a new document." ma:contentTypeScope="" ma:versionID="78f7bd683c71c4b96fa4243a12c053b8">
  <xsd:schema xmlns:xsd="http://www.w3.org/2001/XMLSchema" xmlns:xs="http://www.w3.org/2001/XMLSchema" xmlns:p="http://schemas.microsoft.com/office/2006/metadata/properties" xmlns:ns1="http://schemas.microsoft.com/sharepoint/v3" xmlns:ns2="fa530a77-4cf9-4272-b826-0df56908b9a0" xmlns:ns3="747b6176-a934-462c-81af-df932a670ecb" targetNamespace="http://schemas.microsoft.com/office/2006/metadata/properties" ma:root="true" ma:fieldsID="472753a8d4b8d186ca41225f1afe756c" ns1:_="" ns2:_="" ns3:_="">
    <xsd:import namespace="http://schemas.microsoft.com/sharepoint/v3"/>
    <xsd:import namespace="fa530a77-4cf9-4272-b826-0df56908b9a0"/>
    <xsd:import namespace="747b6176-a934-462c-81af-df932a670e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SignOffPerson" minOccurs="0"/>
                <xsd:element ref="ns2:Confirmsignof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Comment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Date" minOccurs="0"/>
                <xsd:element ref="ns2:MediaServiceSearchProperties" minOccurs="0"/>
                <xsd:element ref="ns2:_Flow_SignoffStatus" minOccurs="0"/>
                <xsd:element ref="ns2:Completedintenant" minOccurs="0"/>
                <xsd:element ref="ns2:MediaServiceObjectDetectorVersions" minOccurs="0"/>
                <xsd:element ref="ns2:MediaServiceLocation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530a77-4cf9-4272-b826-0df56908b9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SignOffPerson" ma:index="10" nillable="true" ma:displayName="Sign Off Person" ma:format="Dropdown" ma:list="UserInfo" ma:SharePointGroup="0" ma:internalName="SignOff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firmsignof" ma:index="11" nillable="true" ma:displayName="Confirm sign of" ma:default="1" ma:format="Dropdown" ma:internalName="Confirmsignof">
      <xsd:simpleType>
        <xsd:restriction base="dms:Boolea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Comment" ma:index="16" nillable="true" ma:displayName="Comment" ma:description="Please do not add sensitive / employee data" ma:format="Dropdown" ma:internalName="Comment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409e9507-2506-4f28-8f37-da04343004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" ma:index="28" nillable="true" ma:displayName="Date" ma:format="DateOnly" ma:internalName="Date">
      <xsd:simpleType>
        <xsd:restriction base="dms:DateTime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30" nillable="true" ma:displayName="Sign-off status" ma:internalName="Sign_x002d_off_x0020_status">
      <xsd:simpleType>
        <xsd:restriction base="dms:Text"/>
      </xsd:simpleType>
    </xsd:element>
    <xsd:element name="Completedintenant" ma:index="31" nillable="true" ma:displayName="Completed in tenant" ma:default="1" ma:format="Dropdown" ma:internalName="Completedintenant">
      <xsd:simpleType>
        <xsd:restriction base="dms:Boolean"/>
      </xsd:simple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33" nillable="true" ma:displayName="Location" ma:description="" ma:indexed="true" ma:internalName="MediaServiceLocation" ma:readOnly="true">
      <xsd:simpleType>
        <xsd:restriction base="dms:Text"/>
      </xsd:simpleType>
    </xsd:element>
    <xsd:element name="Notes" ma:index="34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b6176-a934-462c-81af-df932a670e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a76db57b-c066-4729-8c04-398b0b9474e6}" ma:internalName="TaxCatchAll" ma:showField="CatchAllData" ma:web="747b6176-a934-462c-81af-df932a670e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86431F-034A-4FFB-BD72-D60E85701D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DD22DF-EF69-4C52-A929-69E12FA72E1A}">
  <ds:schemaRefs>
    <ds:schemaRef ds:uri="http://schemas.microsoft.com/sharepoint/v3"/>
    <ds:schemaRef ds:uri="http://purl.org/dc/dcmitype/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4e430713-0e66-47d2-8a1f-6147e7597744"/>
    <ds:schemaRef ds:uri="1f29c345-7be6-4b64-8a58-23520568bd7e"/>
    <ds:schemaRef ds:uri="620635f7-4f05-42ed-b2bd-29434d438009"/>
    <ds:schemaRef ds:uri="http://schemas.microsoft.com/office/2006/metadata/properties"/>
    <ds:schemaRef ds:uri="http://www.w3.org/XML/1998/namespace"/>
    <ds:schemaRef ds:uri="747b6176-a934-462c-81af-df932a670ecb"/>
    <ds:schemaRef ds:uri="fa530a77-4cf9-4272-b826-0df56908b9a0"/>
  </ds:schemaRefs>
</ds:datastoreItem>
</file>

<file path=customXml/itemProps3.xml><?xml version="1.0" encoding="utf-8"?>
<ds:datastoreItem xmlns:ds="http://schemas.openxmlformats.org/officeDocument/2006/customXml" ds:itemID="{15553B3E-1B51-42A5-B987-50A3422CA1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a530a77-4cf9-4272-b826-0df56908b9a0"/>
    <ds:schemaRef ds:uri="747b6176-a934-462c-81af-df932a670e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Custom Design</Template>
  <TotalTime>3507</TotalTime>
  <Words>597</Words>
  <Application>Microsoft Office PowerPoint</Application>
  <PresentationFormat>Widescreen</PresentationFormat>
  <Paragraphs>148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Aptos</vt:lpstr>
      <vt:lpstr>Arial</vt:lpstr>
      <vt:lpstr>Arimo</vt:lpstr>
      <vt:lpstr>Arimo Bold</vt:lpstr>
      <vt:lpstr>Calibri</vt:lpstr>
      <vt:lpstr>Mission Gothic Regular</vt:lpstr>
      <vt:lpstr>Custom Design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title here Name here,  Job title goes Here</dc:title>
  <dc:creator>Polhemus, Brian</dc:creator>
  <cp:lastModifiedBy>Reep, Kristin</cp:lastModifiedBy>
  <cp:revision>11</cp:revision>
  <dcterms:created xsi:type="dcterms:W3CDTF">2022-05-12T20:30:46Z</dcterms:created>
  <dcterms:modified xsi:type="dcterms:W3CDTF">2025-04-29T15:29:59Z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925ba7f4-1478-43c7-9cff-1f2684adf03a</vt:lpwstr>
  </property>
  <property fmtid="{D5CDD505-2E9C-101B-9397-08002B2CF9AE}" pid="3" name="Tags">
    <vt:lpwstr>3 years</vt:lpwstr>
  </property>
  <property fmtid="{D5CDD505-2E9C-101B-9397-08002B2CF9AE}" pid="4" name="ContentTypeId">
    <vt:lpwstr>0x010100D0916CD3513CCC4CB019F6A07367F11F</vt:lpwstr>
  </property>
  <property fmtid="{D5CDD505-2E9C-101B-9397-08002B2CF9AE}" pid="5" name="sfp_ProductDivision">
    <vt:lpwstr>9;#Marketing|8ef7ea16-a045-4fba-a94d-6420cca00f90</vt:lpwstr>
  </property>
  <property fmtid="{D5CDD505-2E9C-101B-9397-08002B2CF9AE}" pid="6" name="sfp_SalesMaterialType">
    <vt:lpwstr>14;#Template|52a891a3-cf79-4222-9add-b452cb2bfea4</vt:lpwstr>
  </property>
  <property fmtid="{D5CDD505-2E9C-101B-9397-08002B2CF9AE}" pid="7" name="sfp_Manufacturer">
    <vt:lpwstr/>
  </property>
  <property fmtid="{D5CDD505-2E9C-101B-9397-08002B2CF9AE}" pid="8" name="sfp_ProductCategory">
    <vt:lpwstr>101;#General|a4d049ef-a112-4f00-8b7d-d469e5e60f7a</vt:lpwstr>
  </property>
  <property fmtid="{D5CDD505-2E9C-101B-9397-08002B2CF9AE}" pid="9" name="sfp_PostTo">
    <vt:lpwstr/>
  </property>
  <property fmtid="{D5CDD505-2E9C-101B-9397-08002B2CF9AE}" pid="10" name="sfp_OnPromo">
    <vt:lpwstr/>
  </property>
  <property fmtid="{D5CDD505-2E9C-101B-9397-08002B2CF9AE}" pid="11" name="sfp_Salesforce">
    <vt:lpwstr>15;#Acute Care|44b95428-07cf-49d9-916d-6b79bfc2f458;#17;#Ambulatory Surgery|0c4f2e46-a5f8-4345-b65e-6ef8fa2ad8e0;#11;#Corporate|5351adfe-9b61-4fcc-ab59-bc28d1a87814;#23;#Education and Research|4df622ea-8c77-462c-b8ca-04b98f6836a4;#21;#Physician Office|f7e</vt:lpwstr>
  </property>
  <property fmtid="{D5CDD505-2E9C-101B-9397-08002B2CF9AE}" pid="12" name="TaxKeyword">
    <vt:lpwstr/>
  </property>
  <property fmtid="{D5CDD505-2E9C-101B-9397-08002B2CF9AE}" pid="13" name="ts_MaterialType">
    <vt:lpwstr>25;#Template|7db589ad-29d7-459d-aef6-e2fb4c785c30</vt:lpwstr>
  </property>
  <property fmtid="{D5CDD505-2E9C-101B-9397-08002B2CF9AE}" pid="14" name="ts_Audience">
    <vt:lpwstr>7;#Acute Care|65ef92cb-2ec6-4f9f-8160-051c7e0b62af;#11;#Ambulatory Surgery|8ffbe8ca-9ed1-450d-9386-083512503db6;#13;#Corporate|7e8f6051-cfbd-4aa5-9c4c-47b66dde1c26;#5;#Education and Research|f7c5704f-d6fa-4c71-969a-db0a362b2a25</vt:lpwstr>
  </property>
  <property fmtid="{D5CDD505-2E9C-101B-9397-08002B2CF9AE}" pid="15" name="ts_Manufacturer">
    <vt:lpwstr/>
  </property>
  <property fmtid="{D5CDD505-2E9C-101B-9397-08002B2CF9AE}" pid="16" name="_ExtendedDescription">
    <vt:lpwstr/>
  </property>
  <property fmtid="{D5CDD505-2E9C-101B-9397-08002B2CF9AE}" pid="17" name="c6832fdbefbd492cb36ccf8c4c35dcf7">
    <vt:lpwstr/>
  </property>
  <property fmtid="{D5CDD505-2E9C-101B-9397-08002B2CF9AE}" pid="18" name="URL">
    <vt:lpwstr/>
  </property>
  <property fmtid="{D5CDD505-2E9C-101B-9397-08002B2CF9AE}" pid="19" name="j94892cf0318480a954d8d9c1ff3a6b70">
    <vt:lpwstr>Acute Care|65ef92cb-2ec6-4f9f-8160-051c7e0b62af;Ambulatory Surgery|8ffbe8ca-9ed1-450d-9386-083512503db6;Corporate|7e8f6051-cfbd-4aa5-9c4c-47b66dde1c26;Education and Research|f7c5704f-d6fa-4c71-969a-db0a362b2a25</vt:lpwstr>
  </property>
  <property fmtid="{D5CDD505-2E9C-101B-9397-08002B2CF9AE}" pid="20" name="ts_ContentCategory">
    <vt:lpwstr>1;#General|e87be292-e7ba-45ab-a583-167382602138</vt:lpwstr>
  </property>
  <property fmtid="{D5CDD505-2E9C-101B-9397-08002B2CF9AE}" pid="21" name="MediaServiceImageTags">
    <vt:lpwstr/>
  </property>
  <property fmtid="{D5CDD505-2E9C-101B-9397-08002B2CF9AE}" pid="22" name="Retention">
    <vt:lpwstr>3</vt:lpwstr>
  </property>
  <property fmtid="{D5CDD505-2E9C-101B-9397-08002B2CF9AE}" pid="23" name="ArticulateGUID">
    <vt:lpwstr>92DE023D-F2F1-42AE-9267-D0D0F76BA48D</vt:lpwstr>
  </property>
  <property fmtid="{D5CDD505-2E9C-101B-9397-08002B2CF9AE}" pid="24" name="ArticulatePath">
    <vt:lpwstr>Workday Annual Review Process</vt:lpwstr>
  </property>
</Properties>
</file>